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4" r:id="rId3"/>
    <p:sldId id="259" r:id="rId4"/>
    <p:sldId id="261" r:id="rId5"/>
    <p:sldId id="266" r:id="rId6"/>
    <p:sldId id="286" r:id="rId7"/>
    <p:sldId id="267" r:id="rId8"/>
    <p:sldId id="263" r:id="rId9"/>
    <p:sldId id="265" r:id="rId10"/>
    <p:sldId id="264" r:id="rId11"/>
    <p:sldId id="270" r:id="rId12"/>
    <p:sldId id="271" r:id="rId13"/>
    <p:sldId id="272" r:id="rId14"/>
    <p:sldId id="274" r:id="rId15"/>
    <p:sldId id="276" r:id="rId16"/>
    <p:sldId id="277" r:id="rId17"/>
    <p:sldId id="278" r:id="rId18"/>
    <p:sldId id="279" r:id="rId19"/>
    <p:sldId id="280" r:id="rId20"/>
    <p:sldId id="289" r:id="rId21"/>
    <p:sldId id="290" r:id="rId22"/>
    <p:sldId id="281" r:id="rId23"/>
    <p:sldId id="284" r:id="rId24"/>
    <p:sldId id="287" r:id="rId25"/>
    <p:sldId id="288" r:id="rId26"/>
    <p:sldId id="282" r:id="rId27"/>
    <p:sldId id="283" r:id="rId28"/>
    <p:sldId id="293" r:id="rId29"/>
    <p:sldId id="29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3310" autoAdjust="0"/>
  </p:normalViewPr>
  <p:slideViewPr>
    <p:cSldViewPr snapToGrid="0">
      <p:cViewPr varScale="1">
        <p:scale>
          <a:sx n="81" d="100"/>
          <a:sy n="81" d="100"/>
        </p:scale>
        <p:origin x="120" y="4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DDA0-C50E-DC56-05D3-A9D133BA08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D9B9D3-3CD4-2342-0063-F5DA47E56B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2CA8C3-7C87-45CF-494D-B09F86DBCA99}"/>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50F256FA-B319-B53C-54BE-8632BA6BE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CC157-C1B7-D236-2823-AC68EB893DF8}"/>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956188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73DD-FDF2-B1B4-FDBA-DA61231EF6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77BABA-15B4-4918-8DF7-12B2A0BFEB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729533-5A52-F276-9603-E42ABB028C2D}"/>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EA2F2C58-B3E5-1DC1-4FAE-D0EACB32E1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C7C46-2A33-3AC2-B042-29ADCD3AADEF}"/>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124395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A7997-A929-02C2-A83A-8406778966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90EDC0-68A5-1233-823C-687E54867F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63EBA-8A51-F56D-8A74-18764C577513}"/>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C4CDFE46-72F1-CDDF-597E-F694E2D967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F8560-7758-2ED0-FD94-61A86335C78C}"/>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59951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8649-483E-8D53-DCD2-AECA5AF523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27888D-0659-98DD-DF26-9F8EF7706A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CCDB57-ACD4-F2D4-7AD5-29CAF0E27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FC23B0-58A7-52FA-652F-5774127750C8}"/>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6" name="Footer Placeholder 5">
            <a:extLst>
              <a:ext uri="{FF2B5EF4-FFF2-40B4-BE49-F238E27FC236}">
                <a16:creationId xmlns:a16="http://schemas.microsoft.com/office/drawing/2014/main" id="{ABEB09B0-23F7-8F51-45C5-4969BD130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04008D-4A65-450D-A763-63CB92734E2D}"/>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41398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15A8A-1831-3598-9247-CBC9BF31F0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96F9A3-794E-E94C-3A95-C9A1D64DF6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244351-FDE8-2D65-DF4E-4331C8A3EB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815F7C-EDFF-5A44-06AD-4439886204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35811F-3636-43DA-9E95-342412E551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D000-2454-1E0C-300D-86270A18013F}"/>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8" name="Footer Placeholder 7">
            <a:extLst>
              <a:ext uri="{FF2B5EF4-FFF2-40B4-BE49-F238E27FC236}">
                <a16:creationId xmlns:a16="http://schemas.microsoft.com/office/drawing/2014/main" id="{187A28F6-A0F1-4259-7425-BCB51E5D4C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E1F289-24C9-B174-904E-7254DC7704F4}"/>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360089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8364-F260-B7AF-AE8D-7E706EF0B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DDABE9-2ADD-DCFF-473B-10CE20A58E8B}"/>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4" name="Footer Placeholder 3">
            <a:extLst>
              <a:ext uri="{FF2B5EF4-FFF2-40B4-BE49-F238E27FC236}">
                <a16:creationId xmlns:a16="http://schemas.microsoft.com/office/drawing/2014/main" id="{0678B6A3-5994-EF23-9600-305618F2DB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84D372-8349-FFC0-9C4F-899F1C7324DA}"/>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3580775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7A99AA-3930-907D-5F9B-4DF7394A4860}"/>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3" name="Footer Placeholder 2">
            <a:extLst>
              <a:ext uri="{FF2B5EF4-FFF2-40B4-BE49-F238E27FC236}">
                <a16:creationId xmlns:a16="http://schemas.microsoft.com/office/drawing/2014/main" id="{608F9BCD-176F-765E-F5C6-F03B0550E5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85AE56-02E6-DF86-AAC3-A81790163E1B}"/>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317944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12AD2-13FE-560C-ED67-C3EE2CCECB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E9B3F2-364E-40FC-2C60-00C00FA920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21DE33-F3EB-900B-042C-5CF775A613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C30D1-566A-CBC2-1C38-A676F58F6D13}"/>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6" name="Footer Placeholder 5">
            <a:extLst>
              <a:ext uri="{FF2B5EF4-FFF2-40B4-BE49-F238E27FC236}">
                <a16:creationId xmlns:a16="http://schemas.microsoft.com/office/drawing/2014/main" id="{2A1598FD-E9A1-A1DA-5B1F-C1BC9A3D23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98C63-0C66-ABA2-9852-611657428D49}"/>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237442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1EFE-4D09-1E84-D848-106163577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4C8A7B-A70E-4C14-3B6E-089799E783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336952-EE45-7876-9945-BC3B2141B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B74C52-B88F-95B6-C344-1891C7078064}"/>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6" name="Footer Placeholder 5">
            <a:extLst>
              <a:ext uri="{FF2B5EF4-FFF2-40B4-BE49-F238E27FC236}">
                <a16:creationId xmlns:a16="http://schemas.microsoft.com/office/drawing/2014/main" id="{31936549-A419-F728-5F41-0D13CC44F5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A00D87-848B-37BC-9078-683CBC03EA6E}"/>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263334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5AD3-A80F-6AD4-5785-2B694DD67E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AEE8FB-1319-EBA4-A3EB-D4BB813614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C5443-7B12-585C-F7B9-D03C5E56FDD7}"/>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A49BA66C-37D0-ADB6-957F-1BCD5FC6B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89441C-8B0C-6545-FFAB-810F8C2B7FA5}"/>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225505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89B839-CF00-4127-8180-CABB242A2A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2E011B-CC1B-3C88-3D7E-0F3945B196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373B60-69CB-CDE4-7E00-07C8B785D5E9}"/>
              </a:ext>
            </a:extLst>
          </p:cNvPr>
          <p:cNvSpPr>
            <a:spLocks noGrp="1"/>
          </p:cNvSpPr>
          <p:nvPr>
            <p:ph type="dt" sz="half" idx="10"/>
          </p:nvPr>
        </p:nvSpPr>
        <p:spPr/>
        <p:txBody>
          <a:body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1F69769D-9577-8BE8-BF0A-3B69E85C2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46CBFA-F41A-E663-473D-A6396C5856BA}"/>
              </a:ext>
            </a:extLst>
          </p:cNvPr>
          <p:cNvSpPr>
            <a:spLocks noGrp="1"/>
          </p:cNvSpPr>
          <p:nvPr>
            <p:ph type="sldNum" sz="quarter" idx="12"/>
          </p:nvPr>
        </p:nvSpPr>
        <p:spPr/>
        <p:txBody>
          <a:bodyPr/>
          <a:lstStyle/>
          <a:p>
            <a:fld id="{7FBBEDCF-1F86-46E9-B1DB-F45574718726}" type="slidenum">
              <a:rPr lang="en-US" smtClean="0"/>
              <a:t>‹#›</a:t>
            </a:fld>
            <a:endParaRPr lang="en-US"/>
          </a:p>
        </p:txBody>
      </p:sp>
    </p:spTree>
    <p:extLst>
      <p:ext uri="{BB962C8B-B14F-4D97-AF65-F5344CB8AC3E}">
        <p14:creationId xmlns:p14="http://schemas.microsoft.com/office/powerpoint/2010/main" val="9813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CDAC2-6E9B-D34E-432E-EC0C2FD8C0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ED305A-3A48-01C9-2203-E5541266D6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65929A-2E75-3B89-728B-3D4333BA63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40559-120A-4A5C-94B6-5943D76074C8}" type="datetimeFigureOut">
              <a:rPr lang="en-US" smtClean="0"/>
              <a:t>4/16/2024</a:t>
            </a:fld>
            <a:endParaRPr lang="en-US"/>
          </a:p>
        </p:txBody>
      </p:sp>
      <p:sp>
        <p:nvSpPr>
          <p:cNvPr id="5" name="Footer Placeholder 4">
            <a:extLst>
              <a:ext uri="{FF2B5EF4-FFF2-40B4-BE49-F238E27FC236}">
                <a16:creationId xmlns:a16="http://schemas.microsoft.com/office/drawing/2014/main" id="{2ED24D17-BBBB-6662-AADA-D1FFB5BD71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AE614B-E20C-3D2D-B3ED-12FCBC705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BBEDCF-1F86-46E9-B1DB-F45574718726}" type="slidenum">
              <a:rPr lang="en-US" smtClean="0"/>
              <a:t>‹#›</a:t>
            </a:fld>
            <a:endParaRPr lang="en-US"/>
          </a:p>
        </p:txBody>
      </p:sp>
    </p:spTree>
    <p:extLst>
      <p:ext uri="{BB962C8B-B14F-4D97-AF65-F5344CB8AC3E}">
        <p14:creationId xmlns:p14="http://schemas.microsoft.com/office/powerpoint/2010/main" val="3826849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3046D-673C-589B-6921-BFFA3C622C22}"/>
              </a:ext>
            </a:extLst>
          </p:cNvPr>
          <p:cNvSpPr>
            <a:spLocks noGrp="1"/>
          </p:cNvSpPr>
          <p:nvPr>
            <p:ph type="title"/>
          </p:nvPr>
        </p:nvSpPr>
        <p:spPr>
          <a:xfrm>
            <a:off x="838200" y="365125"/>
            <a:ext cx="10515600" cy="2440420"/>
          </a:xfrm>
        </p:spPr>
        <p:txBody>
          <a:bodyPr>
            <a:normAutofit fontScale="90000"/>
          </a:bodyPr>
          <a:lstStyle/>
          <a:p>
            <a:pPr algn="ctr"/>
            <a:br>
              <a:rPr lang="et-EE" dirty="0"/>
            </a:br>
            <a:r>
              <a:rPr lang="et-EE" sz="5300" b="1" dirty="0">
                <a:latin typeface="Times New Roman" panose="02020603050405020304" pitchFamily="18" charset="0"/>
                <a:cs typeface="Times New Roman" panose="02020603050405020304" pitchFamily="18" charset="0"/>
              </a:rPr>
              <a:t>Kalle </a:t>
            </a:r>
            <a:r>
              <a:rPr lang="et-EE" sz="5300" b="1" dirty="0" err="1">
                <a:latin typeface="Times New Roman" panose="02020603050405020304" pitchFamily="18" charset="0"/>
                <a:cs typeface="Times New Roman" panose="02020603050405020304" pitchFamily="18" charset="0"/>
              </a:rPr>
              <a:t>Saarend</a:t>
            </a:r>
            <a:br>
              <a:rPr lang="et-EE" sz="5300" b="1" dirty="0"/>
            </a:br>
            <a:br>
              <a:rPr lang="et-EE" dirty="0"/>
            </a:br>
            <a:r>
              <a:rPr lang="et-EE" sz="4400" b="1" dirty="0">
                <a:latin typeface="Times New Roman" panose="02020603050405020304" pitchFamily="18" charset="0"/>
                <a:cs typeface="Times New Roman" panose="02020603050405020304" pitchFamily="18" charset="0"/>
              </a:rPr>
              <a:t>21.03.1925 -13.02.2012</a:t>
            </a:r>
            <a:br>
              <a:rPr lang="en-US" sz="4400" b="1" dirty="0">
                <a:latin typeface="+mj-lt"/>
              </a:rPr>
            </a:br>
            <a:br>
              <a:rPr lang="et-EE" dirty="0"/>
            </a:br>
            <a:endParaRPr lang="en-US" dirty="0"/>
          </a:p>
        </p:txBody>
      </p:sp>
      <p:pic>
        <p:nvPicPr>
          <p:cNvPr id="4" name="Pilt 1">
            <a:extLst>
              <a:ext uri="{FF2B5EF4-FFF2-40B4-BE49-F238E27FC236}">
                <a16:creationId xmlns:a16="http://schemas.microsoft.com/office/drawing/2014/main" id="{CA137242-DD2B-6A76-B3C0-DDFC483D01ED}"/>
              </a:ext>
            </a:extLst>
          </p:cNvPr>
          <p:cNvPicPr>
            <a:picLocks noGrp="1" noChangeAspect="1"/>
          </p:cNvPicPr>
          <p:nvPr>
            <p:ph idx="1"/>
          </p:nvPr>
        </p:nvPicPr>
        <p:blipFill>
          <a:blip r:embed="rId2"/>
          <a:stretch>
            <a:fillRect/>
          </a:stretch>
        </p:blipFill>
        <p:spPr>
          <a:xfrm>
            <a:off x="4985359" y="3093929"/>
            <a:ext cx="2379945" cy="3006245"/>
          </a:xfrm>
          <a:prstGeom prst="rect">
            <a:avLst/>
          </a:prstGeom>
        </p:spPr>
      </p:pic>
    </p:spTree>
    <p:extLst>
      <p:ext uri="{BB962C8B-B14F-4D97-AF65-F5344CB8AC3E}">
        <p14:creationId xmlns:p14="http://schemas.microsoft.com/office/powerpoint/2010/main" val="134991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2331-23CE-F59D-4BCA-1728C5FC8828}"/>
              </a:ext>
            </a:extLst>
          </p:cNvPr>
          <p:cNvSpPr>
            <a:spLocks noGrp="1"/>
          </p:cNvSpPr>
          <p:nvPr>
            <p:ph type="title"/>
          </p:nvPr>
        </p:nvSpPr>
        <p:spPr>
          <a:xfrm>
            <a:off x="838200" y="400833"/>
            <a:ext cx="10515600" cy="726509"/>
          </a:xfrm>
        </p:spPr>
        <p:txBody>
          <a:bodyPr/>
          <a:lstStyle/>
          <a:p>
            <a:r>
              <a:rPr lang="et-EE" dirty="0"/>
              <a:t> </a:t>
            </a:r>
            <a:r>
              <a:rPr lang="et-EE" sz="4000" b="1" dirty="0"/>
              <a:t>Eessõna asemel</a:t>
            </a:r>
            <a:endParaRPr lang="en-US" sz="4000" b="1" dirty="0"/>
          </a:p>
        </p:txBody>
      </p:sp>
      <p:sp>
        <p:nvSpPr>
          <p:cNvPr id="3" name="Content Placeholder 2">
            <a:extLst>
              <a:ext uri="{FF2B5EF4-FFF2-40B4-BE49-F238E27FC236}">
                <a16:creationId xmlns:a16="http://schemas.microsoft.com/office/drawing/2014/main" id="{56DF407A-53C3-077D-2663-EDFFBC2CD0EC}"/>
              </a:ext>
            </a:extLst>
          </p:cNvPr>
          <p:cNvSpPr>
            <a:spLocks noGrp="1"/>
          </p:cNvSpPr>
          <p:nvPr>
            <p:ph idx="1"/>
          </p:nvPr>
        </p:nvSpPr>
        <p:spPr/>
        <p:txBody>
          <a:bodyPr/>
          <a:lstStyle/>
          <a:p>
            <a:endParaRPr lang="et-EE" dirty="0"/>
          </a:p>
          <a:p>
            <a:pPr marL="457200" lvl="1" indent="0">
              <a:buNone/>
            </a:pPr>
            <a:r>
              <a:rPr lang="et-EE" sz="2800" dirty="0"/>
              <a:t>Järgmisel aastal möödub sada aastat Kalle </a:t>
            </a:r>
            <a:r>
              <a:rPr lang="et-EE" sz="2800" dirty="0" err="1"/>
              <a:t>Saarendi</a:t>
            </a:r>
            <a:r>
              <a:rPr lang="et-EE" sz="2800" dirty="0"/>
              <a:t> sünnist.   Olulisemad eluloo andmed on ta võtnud kokku Eesti energeetika veteranide mälestuste kogumiku esimeses köites. Tema töömehe tee on tihedalt seotud elektrienergeetikaga nii Eestis kui ka regioonis laiemalt. See jaguneb kaheks suuremaks osaks. Esimeses pühendus ta energiasüsteemi dispetšerjuhtimise korraldamisele Tallinnas ja Riias. Teises, aastatel 1971.- 1985., oli tema töö sisuks arvutustehnika juurutamine ja kasutamine Eesti Energias. Järgnevalt ongi võetud kokku IT juurutamise ja kasutamisega seonduv.</a:t>
            </a:r>
          </a:p>
        </p:txBody>
      </p:sp>
    </p:spTree>
    <p:extLst>
      <p:ext uri="{BB962C8B-B14F-4D97-AF65-F5344CB8AC3E}">
        <p14:creationId xmlns:p14="http://schemas.microsoft.com/office/powerpoint/2010/main" val="601277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4438-E4EB-F3CD-E339-1EC915FC5B5B}"/>
              </a:ext>
            </a:extLst>
          </p:cNvPr>
          <p:cNvSpPr>
            <a:spLocks noGrp="1"/>
          </p:cNvSpPr>
          <p:nvPr>
            <p:ph type="title"/>
          </p:nvPr>
        </p:nvSpPr>
        <p:spPr>
          <a:xfrm>
            <a:off x="838200" y="365125"/>
            <a:ext cx="10515600" cy="1269365"/>
          </a:xfrm>
        </p:spPr>
        <p:txBody>
          <a:bodyPr>
            <a:normAutofit/>
          </a:bodyPr>
          <a:lstStyle/>
          <a:p>
            <a:r>
              <a:rPr lang="et-EE" sz="4000" b="1" dirty="0"/>
              <a:t>Teenistuskäik</a:t>
            </a:r>
            <a:endParaRPr lang="en-US" sz="4000" b="1" dirty="0"/>
          </a:p>
        </p:txBody>
      </p:sp>
      <p:sp>
        <p:nvSpPr>
          <p:cNvPr id="3" name="Content Placeholder 2">
            <a:extLst>
              <a:ext uri="{FF2B5EF4-FFF2-40B4-BE49-F238E27FC236}">
                <a16:creationId xmlns:a16="http://schemas.microsoft.com/office/drawing/2014/main" id="{C52D10CD-F616-8E82-B3EC-1F5FEC1EF6FE}"/>
              </a:ext>
            </a:extLst>
          </p:cNvPr>
          <p:cNvSpPr>
            <a:spLocks noGrp="1"/>
          </p:cNvSpPr>
          <p:nvPr>
            <p:ph idx="1"/>
          </p:nvPr>
        </p:nvSpPr>
        <p:spPr>
          <a:xfrm>
            <a:off x="838200" y="1520190"/>
            <a:ext cx="10515600" cy="4972685"/>
          </a:xfrm>
        </p:spPr>
        <p:txBody>
          <a:bodyPr>
            <a:normAutofit/>
          </a:bodyPr>
          <a:lstStyle/>
          <a:p>
            <a:r>
              <a:rPr lang="et-EE" dirty="0"/>
              <a:t>1950 –1956 </a:t>
            </a:r>
            <a:r>
              <a:rPr lang="et-EE" dirty="0" err="1"/>
              <a:t>freesija</a:t>
            </a:r>
            <a:r>
              <a:rPr lang="et-EE" dirty="0"/>
              <a:t> tehases Volta</a:t>
            </a:r>
          </a:p>
          <a:p>
            <a:r>
              <a:rPr lang="et-EE" dirty="0"/>
              <a:t>1956 - 1957 insener Eesti Energias</a:t>
            </a:r>
          </a:p>
          <a:p>
            <a:r>
              <a:rPr lang="et-EE" dirty="0"/>
              <a:t>1957 –1959 vanemdispetšer EE dispetšertalituses</a:t>
            </a:r>
          </a:p>
          <a:p>
            <a:r>
              <a:rPr lang="et-EE" dirty="0"/>
              <a:t>1959 - 1966 režiimisektori juhataja EE dispetšertalituses </a:t>
            </a:r>
          </a:p>
          <a:p>
            <a:r>
              <a:rPr lang="et-EE" dirty="0"/>
              <a:t>1966 -1971 ÜDV režiimitalituse juhataja-peadispetšeri asetäitja</a:t>
            </a:r>
          </a:p>
          <a:p>
            <a:r>
              <a:rPr lang="et-EE" dirty="0"/>
              <a:t>1971 -1985 EE automatiseeritud juhtimissüsteemi (AJS) talituse/osakonna juhataja</a:t>
            </a:r>
          </a:p>
          <a:p>
            <a:r>
              <a:rPr lang="et-EE" dirty="0"/>
              <a:t>1985 -2001 Põhja Elektrivõrkudes seadmete katsetaja</a:t>
            </a:r>
            <a:endParaRPr lang="en-US" dirty="0"/>
          </a:p>
        </p:txBody>
      </p:sp>
    </p:spTree>
    <p:extLst>
      <p:ext uri="{BB962C8B-B14F-4D97-AF65-F5344CB8AC3E}">
        <p14:creationId xmlns:p14="http://schemas.microsoft.com/office/powerpoint/2010/main" val="85483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7D0B-CF9D-77A0-E0FB-D571832DD430}"/>
              </a:ext>
            </a:extLst>
          </p:cNvPr>
          <p:cNvSpPr>
            <a:spLocks noGrp="1"/>
          </p:cNvSpPr>
          <p:nvPr>
            <p:ph type="title"/>
          </p:nvPr>
        </p:nvSpPr>
        <p:spPr/>
        <p:txBody>
          <a:bodyPr>
            <a:normAutofit/>
          </a:bodyPr>
          <a:lstStyle/>
          <a:p>
            <a:r>
              <a:rPr lang="et-EE" sz="4000" b="1" dirty="0"/>
              <a:t>Insenerina</a:t>
            </a:r>
            <a:endParaRPr lang="en-US" sz="4000" b="1" dirty="0"/>
          </a:p>
        </p:txBody>
      </p:sp>
      <p:sp>
        <p:nvSpPr>
          <p:cNvPr id="3" name="Content Placeholder 2">
            <a:extLst>
              <a:ext uri="{FF2B5EF4-FFF2-40B4-BE49-F238E27FC236}">
                <a16:creationId xmlns:a16="http://schemas.microsoft.com/office/drawing/2014/main" id="{49731950-6CE1-99BD-5B82-E013B01445F2}"/>
              </a:ext>
            </a:extLst>
          </p:cNvPr>
          <p:cNvSpPr>
            <a:spLocks noGrp="1"/>
          </p:cNvSpPr>
          <p:nvPr>
            <p:ph idx="1"/>
          </p:nvPr>
        </p:nvSpPr>
        <p:spPr/>
        <p:txBody>
          <a:bodyPr/>
          <a:lstStyle/>
          <a:p>
            <a:r>
              <a:rPr lang="et-EE" dirty="0"/>
              <a:t>Elektrivõrgu normaal- ja </a:t>
            </a:r>
            <a:r>
              <a:rPr lang="et-EE" dirty="0">
                <a:latin typeface="Calibri" panose="020F0502020204030204" pitchFamily="34" charset="0"/>
                <a:cs typeface="Calibri" panose="020F0502020204030204" pitchFamily="34" charset="0"/>
              </a:rPr>
              <a:t>avarii</a:t>
            </a:r>
            <a:r>
              <a:rPr lang="en-US" b="0" dirty="0" err="1">
                <a:solidFill>
                  <a:srgbClr val="000000"/>
                </a:solidFill>
                <a:effectLst/>
                <a:latin typeface="Calibri" panose="020F0502020204030204" pitchFamily="34" charset="0"/>
                <a:cs typeface="Calibri" panose="020F0502020204030204" pitchFamily="34" charset="0"/>
              </a:rPr>
              <a:t>režiim</a:t>
            </a:r>
            <a:r>
              <a:rPr lang="et-EE" b="0" dirty="0" err="1">
                <a:solidFill>
                  <a:srgbClr val="000000"/>
                </a:solidFill>
                <a:effectLst/>
                <a:latin typeface="Calibri" panose="020F0502020204030204" pitchFamily="34" charset="0"/>
                <a:cs typeface="Calibri" panose="020F0502020204030204" pitchFamily="34" charset="0"/>
              </a:rPr>
              <a:t>ide</a:t>
            </a:r>
            <a:r>
              <a:rPr lang="et-EE" dirty="0">
                <a:latin typeface="Calibri" panose="020F0502020204030204" pitchFamily="34" charset="0"/>
                <a:cs typeface="Calibri" panose="020F0502020204030204" pitchFamily="34" charset="0"/>
              </a:rPr>
              <a:t> </a:t>
            </a:r>
            <a:r>
              <a:rPr lang="et-EE" dirty="0"/>
              <a:t>arvutuste üleviimine analoogarvutitele:</a:t>
            </a:r>
          </a:p>
          <a:p>
            <a:pPr lvl="1"/>
            <a:r>
              <a:rPr lang="et-EE" sz="2800" dirty="0"/>
              <a:t>1959 alalisvoolumudelile  </a:t>
            </a:r>
          </a:p>
          <a:p>
            <a:pPr lvl="1"/>
            <a:r>
              <a:rPr lang="et-EE" sz="2800" dirty="0"/>
              <a:t>1965 vahelduvvoolu mudelile </a:t>
            </a:r>
          </a:p>
          <a:p>
            <a:r>
              <a:rPr lang="et-EE" dirty="0"/>
              <a:t>ÜDV dispetšertalituses </a:t>
            </a:r>
            <a:r>
              <a:rPr lang="en-US" b="0" dirty="0" err="1">
                <a:solidFill>
                  <a:srgbClr val="000000"/>
                </a:solidFill>
                <a:effectLst/>
                <a:latin typeface="Calibri" panose="020F0502020204030204" pitchFamily="34" charset="0"/>
                <a:cs typeface="Calibri" panose="020F0502020204030204" pitchFamily="34" charset="0"/>
              </a:rPr>
              <a:t>režiim</a:t>
            </a:r>
            <a:r>
              <a:rPr lang="et-EE" b="0" dirty="0" err="1">
                <a:solidFill>
                  <a:srgbClr val="000000"/>
                </a:solidFill>
                <a:effectLst/>
                <a:latin typeface="Calibri" panose="020F0502020204030204" pitchFamily="34" charset="0"/>
                <a:cs typeface="Calibri" panose="020F0502020204030204" pitchFamily="34" charset="0"/>
              </a:rPr>
              <a:t>i</a:t>
            </a:r>
            <a:r>
              <a:rPr lang="et-EE" dirty="0" err="1"/>
              <a:t>arvutuste</a:t>
            </a:r>
            <a:r>
              <a:rPr lang="et-EE" dirty="0"/>
              <a:t> üleviimine universaal- arvutile. </a:t>
            </a:r>
          </a:p>
          <a:p>
            <a:r>
              <a:rPr lang="et-EE" dirty="0"/>
              <a:t>Eesti Energia AJS I järjekorra loomine ja juurutamine ning AJS II järjekorra ettevalmistamine.</a:t>
            </a:r>
          </a:p>
          <a:p>
            <a:endParaRPr lang="et-EE" dirty="0"/>
          </a:p>
          <a:p>
            <a:endParaRPr lang="en-US" dirty="0"/>
          </a:p>
        </p:txBody>
      </p:sp>
    </p:spTree>
    <p:extLst>
      <p:ext uri="{BB962C8B-B14F-4D97-AF65-F5344CB8AC3E}">
        <p14:creationId xmlns:p14="http://schemas.microsoft.com/office/powerpoint/2010/main" val="275945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2E0D4-6C85-8F3B-D342-BB771050B7B4}"/>
              </a:ext>
            </a:extLst>
          </p:cNvPr>
          <p:cNvSpPr>
            <a:spLocks noGrp="1"/>
          </p:cNvSpPr>
          <p:nvPr>
            <p:ph idx="1"/>
          </p:nvPr>
        </p:nvSpPr>
        <p:spPr>
          <a:xfrm>
            <a:off x="838200" y="1009403"/>
            <a:ext cx="10515600" cy="3348841"/>
          </a:xfrm>
        </p:spPr>
        <p:txBody>
          <a:bodyPr>
            <a:normAutofit/>
          </a:bodyPr>
          <a:lstStyle/>
          <a:p>
            <a:endParaRPr lang="et-EE" sz="4000" dirty="0"/>
          </a:p>
          <a:p>
            <a:endParaRPr lang="et-EE" sz="4000" dirty="0"/>
          </a:p>
          <a:p>
            <a:pPr marL="914400" lvl="2" indent="0">
              <a:buNone/>
            </a:pPr>
            <a:r>
              <a:rPr lang="et-EE" sz="4000" b="1" dirty="0"/>
              <a:t>		</a:t>
            </a:r>
            <a:r>
              <a:rPr lang="et-EE" sz="4800" b="1" dirty="0"/>
              <a:t>I</a:t>
            </a:r>
            <a:r>
              <a:rPr lang="et-EE" sz="4800" b="1" dirty="0">
                <a:latin typeface="+mj-lt"/>
              </a:rPr>
              <a:t>T lugu Eesti Energias</a:t>
            </a:r>
            <a:endParaRPr lang="en-US" sz="4000" b="1" dirty="0">
              <a:latin typeface="+mj-lt"/>
            </a:endParaRPr>
          </a:p>
        </p:txBody>
      </p:sp>
    </p:spTree>
    <p:extLst>
      <p:ext uri="{BB962C8B-B14F-4D97-AF65-F5344CB8AC3E}">
        <p14:creationId xmlns:p14="http://schemas.microsoft.com/office/powerpoint/2010/main" val="269728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46866-128D-DEEC-9326-253FA8267E1D}"/>
              </a:ext>
            </a:extLst>
          </p:cNvPr>
          <p:cNvSpPr>
            <a:spLocks noGrp="1"/>
          </p:cNvSpPr>
          <p:nvPr>
            <p:ph type="title"/>
          </p:nvPr>
        </p:nvSpPr>
        <p:spPr>
          <a:xfrm>
            <a:off x="838200" y="365125"/>
            <a:ext cx="10515600" cy="737165"/>
          </a:xfrm>
        </p:spPr>
        <p:txBody>
          <a:bodyPr/>
          <a:lstStyle/>
          <a:p>
            <a:r>
              <a:rPr lang="et-EE" dirty="0"/>
              <a:t>  </a:t>
            </a:r>
            <a:r>
              <a:rPr lang="et-EE" sz="4000" b="1" dirty="0"/>
              <a:t>AJS mitmekihilisus</a:t>
            </a:r>
            <a:endParaRPr lang="en-US" dirty="0"/>
          </a:p>
        </p:txBody>
      </p:sp>
      <p:sp>
        <p:nvSpPr>
          <p:cNvPr id="3" name="Content Placeholder 2">
            <a:extLst>
              <a:ext uri="{FF2B5EF4-FFF2-40B4-BE49-F238E27FC236}">
                <a16:creationId xmlns:a16="http://schemas.microsoft.com/office/drawing/2014/main" id="{EDA3B9D8-313A-14EC-852E-6F8CC429CAAF}"/>
              </a:ext>
            </a:extLst>
          </p:cNvPr>
          <p:cNvSpPr>
            <a:spLocks noGrp="1"/>
          </p:cNvSpPr>
          <p:nvPr>
            <p:ph idx="1"/>
          </p:nvPr>
        </p:nvSpPr>
        <p:spPr>
          <a:xfrm>
            <a:off x="2078182" y="1590071"/>
            <a:ext cx="9275618" cy="3986452"/>
          </a:xfrm>
        </p:spPr>
        <p:txBody>
          <a:bodyPr>
            <a:normAutofit lnSpcReduction="10000"/>
          </a:bodyPr>
          <a:lstStyle/>
          <a:p>
            <a:r>
              <a:rPr lang="et-EE" dirty="0"/>
              <a:t>AJS kätkeb endas järgmisi valdkondi</a:t>
            </a:r>
          </a:p>
          <a:p>
            <a:pPr lvl="1"/>
            <a:r>
              <a:rPr lang="et-EE" sz="2800" dirty="0"/>
              <a:t>Äri- ja juhtimine</a:t>
            </a:r>
          </a:p>
          <a:p>
            <a:pPr lvl="1"/>
            <a:r>
              <a:rPr lang="et-EE" sz="2800" dirty="0"/>
              <a:t>Tehnoloogiline ja protsessijuhtimine</a:t>
            </a:r>
          </a:p>
          <a:p>
            <a:pPr lvl="1"/>
            <a:r>
              <a:rPr lang="et-EE" sz="2800" dirty="0"/>
              <a:t>Personaalne teenindamine</a:t>
            </a:r>
          </a:p>
          <a:p>
            <a:pPr lvl="1"/>
            <a:r>
              <a:rPr lang="et-EE" sz="2800" dirty="0"/>
              <a:t>Personaalne andmetöötlus</a:t>
            </a:r>
          </a:p>
          <a:p>
            <a:pPr lvl="1"/>
            <a:r>
              <a:rPr lang="et-EE" sz="2800" dirty="0"/>
              <a:t>Andmepangad ja andmekaevandamine</a:t>
            </a:r>
          </a:p>
          <a:p>
            <a:pPr lvl="1"/>
            <a:r>
              <a:rPr lang="et-EE" sz="2800" dirty="0"/>
              <a:t>Integreeritud andmetöötlus</a:t>
            </a:r>
          </a:p>
          <a:p>
            <a:pPr lvl="1"/>
            <a:r>
              <a:rPr lang="et-EE" sz="2800" dirty="0"/>
              <a:t>Töötamine LAN &amp; WAN keskkonnas</a:t>
            </a:r>
          </a:p>
          <a:p>
            <a:pPr lvl="1"/>
            <a:r>
              <a:rPr lang="et-EE" sz="2800" dirty="0"/>
              <a:t>Teenuse osutamine </a:t>
            </a:r>
            <a:r>
              <a:rPr lang="et-EE" sz="2800" dirty="0" err="1"/>
              <a:t>DevOps</a:t>
            </a:r>
            <a:r>
              <a:rPr lang="et-EE" sz="2800" dirty="0"/>
              <a:t> põhimõttel</a:t>
            </a:r>
          </a:p>
          <a:p>
            <a:pPr lvl="1"/>
            <a:endParaRPr lang="et-EE" sz="2800" dirty="0"/>
          </a:p>
          <a:p>
            <a:pPr lvl="1"/>
            <a:endParaRPr lang="et-EE" sz="2800" dirty="0"/>
          </a:p>
          <a:p>
            <a:endParaRPr lang="et-EE" dirty="0"/>
          </a:p>
          <a:p>
            <a:endParaRPr lang="en-US" dirty="0"/>
          </a:p>
        </p:txBody>
      </p:sp>
    </p:spTree>
    <p:extLst>
      <p:ext uri="{BB962C8B-B14F-4D97-AF65-F5344CB8AC3E}">
        <p14:creationId xmlns:p14="http://schemas.microsoft.com/office/powerpoint/2010/main" val="153666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31050-5D57-9F19-216A-D17347A69AD3}"/>
              </a:ext>
            </a:extLst>
          </p:cNvPr>
          <p:cNvSpPr>
            <a:spLocks noGrp="1"/>
          </p:cNvSpPr>
          <p:nvPr>
            <p:ph type="title"/>
          </p:nvPr>
        </p:nvSpPr>
        <p:spPr/>
        <p:txBody>
          <a:bodyPr>
            <a:normAutofit/>
          </a:bodyPr>
          <a:lstStyle/>
          <a:p>
            <a:r>
              <a:rPr lang="et-EE" sz="4000" b="1" dirty="0"/>
              <a:t>Lähtepositsioon 1971. aastal </a:t>
            </a:r>
            <a:endParaRPr lang="en-US" sz="4000" dirty="0"/>
          </a:p>
        </p:txBody>
      </p:sp>
      <p:sp>
        <p:nvSpPr>
          <p:cNvPr id="3" name="Content Placeholder 2">
            <a:extLst>
              <a:ext uri="{FF2B5EF4-FFF2-40B4-BE49-F238E27FC236}">
                <a16:creationId xmlns:a16="http://schemas.microsoft.com/office/drawing/2014/main" id="{012A306F-69C0-BC35-B034-A79A1808A2BF}"/>
              </a:ext>
            </a:extLst>
          </p:cNvPr>
          <p:cNvSpPr>
            <a:spLocks noGrp="1"/>
          </p:cNvSpPr>
          <p:nvPr>
            <p:ph idx="1"/>
          </p:nvPr>
        </p:nvSpPr>
        <p:spPr>
          <a:xfrm>
            <a:off x="1448790" y="1690688"/>
            <a:ext cx="9905010" cy="4664392"/>
          </a:xfrm>
        </p:spPr>
        <p:txBody>
          <a:bodyPr>
            <a:normAutofit/>
          </a:bodyPr>
          <a:lstStyle/>
          <a:p>
            <a:r>
              <a:rPr lang="et-EE" dirty="0"/>
              <a:t>AMT 2xMH-7</a:t>
            </a:r>
          </a:p>
          <a:p>
            <a:r>
              <a:rPr lang="et-EE" dirty="0"/>
              <a:t>RKT alalisvoolu mudel</a:t>
            </a:r>
          </a:p>
          <a:p>
            <a:r>
              <a:rPr lang="et-EE" dirty="0"/>
              <a:t>KDT vahelduvvoolu mudel</a:t>
            </a:r>
          </a:p>
          <a:p>
            <a:r>
              <a:rPr lang="et-EE" dirty="0"/>
              <a:t>Soojustehniliste seadmete talituses „</a:t>
            </a:r>
            <a:r>
              <a:rPr lang="et-EE" dirty="0" err="1"/>
              <a:t>Vega</a:t>
            </a:r>
            <a:r>
              <a:rPr lang="et-EE" dirty="0"/>
              <a:t>“</a:t>
            </a:r>
          </a:p>
          <a:p>
            <a:r>
              <a:rPr lang="et-EE" dirty="0"/>
              <a:t>Pearaamatupidajal </a:t>
            </a:r>
            <a:r>
              <a:rPr lang="et-EE" dirty="0" err="1"/>
              <a:t>aritmomeeter</a:t>
            </a:r>
            <a:r>
              <a:rPr lang="et-EE" dirty="0"/>
              <a:t> </a:t>
            </a:r>
            <a:r>
              <a:rPr lang="et-EE" dirty="0" err="1"/>
              <a:t>Facit</a:t>
            </a:r>
            <a:r>
              <a:rPr lang="et-EE" dirty="0"/>
              <a:t> (selgus et isiklik)</a:t>
            </a:r>
          </a:p>
          <a:p>
            <a:r>
              <a:rPr lang="et-EE" dirty="0"/>
              <a:t>Energiamüük 3x perfokaartarvutid „</a:t>
            </a:r>
            <a:r>
              <a:rPr lang="et-EE" dirty="0" err="1"/>
              <a:t>Söemtron</a:t>
            </a:r>
            <a:r>
              <a:rPr lang="et-EE" dirty="0"/>
              <a:t> xxx“</a:t>
            </a:r>
          </a:p>
          <a:p>
            <a:r>
              <a:rPr lang="et-EE" dirty="0"/>
              <a:t>Eesti EJ masinarvutusbüroo kolmel arvutil </a:t>
            </a:r>
            <a:r>
              <a:rPr lang="et-EE" dirty="0" err="1"/>
              <a:t>Iskra</a:t>
            </a:r>
            <a:r>
              <a:rPr lang="et-EE" dirty="0"/>
              <a:t> 5xx</a:t>
            </a:r>
          </a:p>
          <a:p>
            <a:r>
              <a:rPr lang="et-EE" dirty="0"/>
              <a:t>Inseneriarvutused ÜDV ja TÜ arvutitel</a:t>
            </a:r>
          </a:p>
          <a:p>
            <a:r>
              <a:rPr lang="et-EE" dirty="0"/>
              <a:t>Palgaarvutuse juurutamine Statistika Valitsuse arvutil </a:t>
            </a:r>
            <a:endParaRPr lang="en-US" dirty="0"/>
          </a:p>
        </p:txBody>
      </p:sp>
    </p:spTree>
    <p:extLst>
      <p:ext uri="{BB962C8B-B14F-4D97-AF65-F5344CB8AC3E}">
        <p14:creationId xmlns:p14="http://schemas.microsoft.com/office/powerpoint/2010/main" val="3717879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C5739-6B1C-CF64-727D-05482D4EBBE7}"/>
              </a:ext>
            </a:extLst>
          </p:cNvPr>
          <p:cNvSpPr>
            <a:spLocks noGrp="1"/>
          </p:cNvSpPr>
          <p:nvPr>
            <p:ph type="title"/>
          </p:nvPr>
        </p:nvSpPr>
        <p:spPr>
          <a:xfrm>
            <a:off x="838200" y="365125"/>
            <a:ext cx="10515600" cy="1143635"/>
          </a:xfrm>
        </p:spPr>
        <p:txBody>
          <a:bodyPr/>
          <a:lstStyle/>
          <a:p>
            <a:r>
              <a:rPr lang="et-EE" dirty="0"/>
              <a:t> </a:t>
            </a:r>
            <a:r>
              <a:rPr lang="et-EE" sz="4000" b="1" dirty="0"/>
              <a:t>Asjade algus</a:t>
            </a:r>
            <a:endParaRPr lang="en-US" sz="4000" b="1" dirty="0"/>
          </a:p>
        </p:txBody>
      </p:sp>
      <p:sp>
        <p:nvSpPr>
          <p:cNvPr id="3" name="Content Placeholder 2">
            <a:extLst>
              <a:ext uri="{FF2B5EF4-FFF2-40B4-BE49-F238E27FC236}">
                <a16:creationId xmlns:a16="http://schemas.microsoft.com/office/drawing/2014/main" id="{C1033963-8E1A-3127-D0F9-5E505A15E630}"/>
              </a:ext>
            </a:extLst>
          </p:cNvPr>
          <p:cNvSpPr>
            <a:spLocks noGrp="1"/>
          </p:cNvSpPr>
          <p:nvPr>
            <p:ph idx="1"/>
          </p:nvPr>
        </p:nvSpPr>
        <p:spPr>
          <a:xfrm>
            <a:off x="838200" y="1603332"/>
            <a:ext cx="10515600" cy="4889543"/>
          </a:xfrm>
        </p:spPr>
        <p:txBody>
          <a:bodyPr>
            <a:normAutofit/>
          </a:bodyPr>
          <a:lstStyle/>
          <a:p>
            <a:r>
              <a:rPr lang="et-EE" dirty="0"/>
              <a:t>27.nov. 1970.H.Silla ettekanne Eesti Energia peainsenerile võtmaks kokku universaalarvuti juurutamise põhjused.</a:t>
            </a:r>
          </a:p>
          <a:p>
            <a:r>
              <a:rPr lang="et-EE" dirty="0"/>
              <a:t> 1.märts 1971. Eesti Energia arvutustehnika juurutamise talituse moodustamine.</a:t>
            </a:r>
          </a:p>
          <a:p>
            <a:r>
              <a:rPr lang="et-EE" dirty="0"/>
              <a:t>Talituse juhatajaks määratakse Kalle </a:t>
            </a:r>
            <a:r>
              <a:rPr lang="et-EE" dirty="0" err="1"/>
              <a:t>Saarend</a:t>
            </a:r>
            <a:r>
              <a:rPr lang="et-EE" dirty="0"/>
              <a:t>, sektori juhiks saab Nikolai </a:t>
            </a:r>
            <a:r>
              <a:rPr lang="et-EE" dirty="0" err="1"/>
              <a:t>Bogoslovski</a:t>
            </a:r>
            <a:r>
              <a:rPr lang="et-EE" dirty="0"/>
              <a:t>.</a:t>
            </a:r>
          </a:p>
          <a:p>
            <a:r>
              <a:rPr lang="et-EE" dirty="0"/>
              <a:t>Talituse ülesandeks on arvutustehnika ja asutuse majandustegevust toetavate programmide juurutamine.</a:t>
            </a:r>
          </a:p>
          <a:p>
            <a:r>
              <a:rPr lang="et-EE" dirty="0"/>
              <a:t> Novembris 1971. anti välja NSVL Energeetika ministri käskkiri mis seadustas HAJS „Energia“ loomise. </a:t>
            </a:r>
            <a:endParaRPr lang="en-US" dirty="0"/>
          </a:p>
          <a:p>
            <a:endParaRPr lang="en-US" dirty="0"/>
          </a:p>
        </p:txBody>
      </p:sp>
    </p:spTree>
    <p:extLst>
      <p:ext uri="{BB962C8B-B14F-4D97-AF65-F5344CB8AC3E}">
        <p14:creationId xmlns:p14="http://schemas.microsoft.com/office/powerpoint/2010/main" val="10348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3B9F-9D62-A1A3-B787-CCE7E61BD0FC}"/>
              </a:ext>
            </a:extLst>
          </p:cNvPr>
          <p:cNvSpPr>
            <a:spLocks noGrp="1"/>
          </p:cNvSpPr>
          <p:nvPr>
            <p:ph type="title"/>
          </p:nvPr>
        </p:nvSpPr>
        <p:spPr>
          <a:xfrm>
            <a:off x="838200" y="365126"/>
            <a:ext cx="10515600" cy="922254"/>
          </a:xfrm>
        </p:spPr>
        <p:txBody>
          <a:bodyPr>
            <a:normAutofit/>
          </a:bodyPr>
          <a:lstStyle/>
          <a:p>
            <a:r>
              <a:rPr lang="et-EE" sz="4000" dirty="0"/>
              <a:t> </a:t>
            </a:r>
            <a:r>
              <a:rPr lang="et-EE" sz="4000" b="1" dirty="0"/>
              <a:t>AJS olemusest</a:t>
            </a:r>
            <a:endParaRPr lang="en-US" sz="4000" b="1" dirty="0"/>
          </a:p>
        </p:txBody>
      </p:sp>
      <p:sp>
        <p:nvSpPr>
          <p:cNvPr id="3" name="Content Placeholder 2">
            <a:extLst>
              <a:ext uri="{FF2B5EF4-FFF2-40B4-BE49-F238E27FC236}">
                <a16:creationId xmlns:a16="http://schemas.microsoft.com/office/drawing/2014/main" id="{1DA56A75-AB1F-2F28-71D5-522EE6B139D4}"/>
              </a:ext>
            </a:extLst>
          </p:cNvPr>
          <p:cNvSpPr>
            <a:spLocks noGrp="1"/>
          </p:cNvSpPr>
          <p:nvPr>
            <p:ph idx="1"/>
          </p:nvPr>
        </p:nvSpPr>
        <p:spPr>
          <a:xfrm>
            <a:off x="838200" y="1127342"/>
            <a:ext cx="10515600" cy="5049621"/>
          </a:xfrm>
        </p:spPr>
        <p:txBody>
          <a:bodyPr>
            <a:normAutofit/>
          </a:bodyPr>
          <a:lstStyle/>
          <a:p>
            <a:endParaRPr lang="et-EE" sz="2800" dirty="0"/>
          </a:p>
          <a:p>
            <a:r>
              <a:rPr lang="et-EE" dirty="0"/>
              <a:t>Arvutustehnika juurutamine seotakse AJS loomisega</a:t>
            </a:r>
            <a:r>
              <a:rPr lang="et-EE" sz="2800" dirty="0"/>
              <a:t>.</a:t>
            </a:r>
          </a:p>
          <a:p>
            <a:r>
              <a:rPr lang="et-EE" dirty="0"/>
              <a:t>AJS loomine oli liitprojekt ja sisaldas endas vähemalt esimest-, teist- ja kolmandat AJS järjekorda.</a:t>
            </a:r>
          </a:p>
          <a:p>
            <a:r>
              <a:rPr lang="et-EE" dirty="0"/>
              <a:t>Jämedalt jagatakse: äri-, tehnoloogiliseks või protsessjuhtimise süsteemideks.</a:t>
            </a:r>
          </a:p>
          <a:p>
            <a:r>
              <a:rPr lang="et-EE" dirty="0"/>
              <a:t>Protsess algas juhitava objekti kaardistamisest ja analüüsist.</a:t>
            </a:r>
          </a:p>
          <a:p>
            <a:r>
              <a:rPr lang="et-EE" dirty="0"/>
              <a:t>Seejärel koostati Eesti Energia AJS I järjekorra lähteülesanne ja alustati selle realiseerimisega</a:t>
            </a:r>
          </a:p>
          <a:p>
            <a:endParaRPr lang="en-US" dirty="0"/>
          </a:p>
        </p:txBody>
      </p:sp>
    </p:spTree>
    <p:extLst>
      <p:ext uri="{BB962C8B-B14F-4D97-AF65-F5344CB8AC3E}">
        <p14:creationId xmlns:p14="http://schemas.microsoft.com/office/powerpoint/2010/main" val="3524185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2EF6-0751-D2DF-FCA4-849CA3A7634E}"/>
              </a:ext>
            </a:extLst>
          </p:cNvPr>
          <p:cNvSpPr>
            <a:spLocks noGrp="1"/>
          </p:cNvSpPr>
          <p:nvPr>
            <p:ph type="title"/>
          </p:nvPr>
        </p:nvSpPr>
        <p:spPr>
          <a:xfrm>
            <a:off x="838200" y="365126"/>
            <a:ext cx="10515600" cy="1102728"/>
          </a:xfrm>
        </p:spPr>
        <p:txBody>
          <a:bodyPr>
            <a:normAutofit/>
          </a:bodyPr>
          <a:lstStyle/>
          <a:p>
            <a:r>
              <a:rPr lang="et-EE" sz="4000" dirty="0"/>
              <a:t> </a:t>
            </a:r>
            <a:r>
              <a:rPr lang="et-EE" sz="4000" b="1" dirty="0"/>
              <a:t>Esimesed sammud</a:t>
            </a:r>
            <a:endParaRPr lang="en-US" sz="4000" b="1" dirty="0"/>
          </a:p>
        </p:txBody>
      </p:sp>
      <p:sp>
        <p:nvSpPr>
          <p:cNvPr id="3" name="Content Placeholder 2">
            <a:extLst>
              <a:ext uri="{FF2B5EF4-FFF2-40B4-BE49-F238E27FC236}">
                <a16:creationId xmlns:a16="http://schemas.microsoft.com/office/drawing/2014/main" id="{143478FD-60A0-EA09-B66E-D59AA88C860F}"/>
              </a:ext>
            </a:extLst>
          </p:cNvPr>
          <p:cNvSpPr>
            <a:spLocks noGrp="1"/>
          </p:cNvSpPr>
          <p:nvPr>
            <p:ph idx="1"/>
          </p:nvPr>
        </p:nvSpPr>
        <p:spPr>
          <a:xfrm>
            <a:off x="838200" y="1290181"/>
            <a:ext cx="10515600" cy="5001935"/>
          </a:xfrm>
        </p:spPr>
        <p:txBody>
          <a:bodyPr/>
          <a:lstStyle/>
          <a:p>
            <a:endParaRPr lang="et-EE" dirty="0"/>
          </a:p>
          <a:p>
            <a:r>
              <a:rPr lang="et-EE" dirty="0"/>
              <a:t>1972. a. alustasime koos Moskva </a:t>
            </a:r>
            <a:r>
              <a:rPr lang="et-EE" dirty="0" err="1"/>
              <a:t>S.Odzonikidze</a:t>
            </a:r>
            <a:r>
              <a:rPr lang="et-EE" dirty="0"/>
              <a:t> nimelise majandusinstituudiga Eesti Energia juhtimissüsteemi kaardistamist ja analüüsi.</a:t>
            </a:r>
          </a:p>
          <a:p>
            <a:r>
              <a:rPr lang="et-EE" dirty="0"/>
              <a:t>1972. aastal esitasime tellimuse arvutile M 222.  </a:t>
            </a:r>
          </a:p>
          <a:p>
            <a:r>
              <a:rPr lang="et-EE" dirty="0"/>
              <a:t>Aasta teisel poolel valmis juhtimisstruktuuri aruanne, mille alusel koostas EV projekt Eesti Energia AJS I jrk lähteülesande.</a:t>
            </a:r>
          </a:p>
          <a:p>
            <a:r>
              <a:rPr lang="et-EE" dirty="0"/>
              <a:t>See kinnitati ja sai edaspidise tegevuse aluseks  </a:t>
            </a:r>
          </a:p>
          <a:p>
            <a:endParaRPr lang="et-EE" dirty="0"/>
          </a:p>
        </p:txBody>
      </p:sp>
    </p:spTree>
    <p:extLst>
      <p:ext uri="{BB962C8B-B14F-4D97-AF65-F5344CB8AC3E}">
        <p14:creationId xmlns:p14="http://schemas.microsoft.com/office/powerpoint/2010/main" val="3114679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74D1-AED4-7EE5-A7E0-C61E966753AC}"/>
              </a:ext>
            </a:extLst>
          </p:cNvPr>
          <p:cNvSpPr>
            <a:spLocks noGrp="1"/>
          </p:cNvSpPr>
          <p:nvPr>
            <p:ph type="title"/>
          </p:nvPr>
        </p:nvSpPr>
        <p:spPr>
          <a:xfrm>
            <a:off x="838200" y="365126"/>
            <a:ext cx="10515600" cy="812322"/>
          </a:xfrm>
        </p:spPr>
        <p:txBody>
          <a:bodyPr>
            <a:normAutofit/>
          </a:bodyPr>
          <a:lstStyle/>
          <a:p>
            <a:r>
              <a:rPr lang="et-EE" sz="4000" b="1" dirty="0"/>
              <a:t> Ruumid</a:t>
            </a:r>
            <a:endParaRPr lang="en-US" sz="4000" dirty="0"/>
          </a:p>
        </p:txBody>
      </p:sp>
      <p:sp>
        <p:nvSpPr>
          <p:cNvPr id="3" name="Content Placeholder 2">
            <a:extLst>
              <a:ext uri="{FF2B5EF4-FFF2-40B4-BE49-F238E27FC236}">
                <a16:creationId xmlns:a16="http://schemas.microsoft.com/office/drawing/2014/main" id="{E2AF6BC7-1FA5-6271-3A8A-72066881F93A}"/>
              </a:ext>
            </a:extLst>
          </p:cNvPr>
          <p:cNvSpPr>
            <a:spLocks noGrp="1"/>
          </p:cNvSpPr>
          <p:nvPr>
            <p:ph idx="1"/>
          </p:nvPr>
        </p:nvSpPr>
        <p:spPr>
          <a:xfrm>
            <a:off x="838200" y="1177448"/>
            <a:ext cx="10515600" cy="4999515"/>
          </a:xfrm>
        </p:spPr>
        <p:txBody>
          <a:bodyPr>
            <a:normAutofit/>
          </a:bodyPr>
          <a:lstStyle/>
          <a:p>
            <a:endParaRPr lang="et-EE" dirty="0"/>
          </a:p>
          <a:p>
            <a:r>
              <a:rPr lang="et-EE" dirty="0"/>
              <a:t>Esmane ruumide vajadus lahendati PKB, DT ja ka puhveti ruumide arvelt.</a:t>
            </a:r>
          </a:p>
          <a:p>
            <a:r>
              <a:rPr lang="et-EE" dirty="0"/>
              <a:t>Ehitus- ja elektriosa projekteeris KB ja tööd tegi EE Trust.</a:t>
            </a:r>
          </a:p>
          <a:p>
            <a:r>
              <a:rPr lang="et-EE" dirty="0"/>
              <a:t>Suurima muutuse tegi läbi arvutisaali osa: põranda kandevõime tagamiseks istutati seintesse taladest kandesõrestik. Sinna peale ehitati arvuti paigutusele vastav kanalite võrgustik. </a:t>
            </a:r>
          </a:p>
          <a:p>
            <a:r>
              <a:rPr lang="et-EE" dirty="0"/>
              <a:t>Perforeeritud ripplae taha peideti ventilatsiooniseadmed.</a:t>
            </a:r>
          </a:p>
          <a:p>
            <a:r>
              <a:rPr lang="et-EE" dirty="0"/>
              <a:t>Kogu puit tuli tulekindluse saavutamiseks immutada ja kasutada tulekindlaid uksi.    </a:t>
            </a:r>
            <a:endParaRPr lang="en-US" dirty="0"/>
          </a:p>
        </p:txBody>
      </p:sp>
    </p:spTree>
    <p:extLst>
      <p:ext uri="{BB962C8B-B14F-4D97-AF65-F5344CB8AC3E}">
        <p14:creationId xmlns:p14="http://schemas.microsoft.com/office/powerpoint/2010/main" val="141835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32474-5878-5816-789A-35F50DD94819}"/>
              </a:ext>
            </a:extLst>
          </p:cNvPr>
          <p:cNvSpPr>
            <a:spLocks noGrp="1"/>
          </p:cNvSpPr>
          <p:nvPr>
            <p:ph type="title"/>
          </p:nvPr>
        </p:nvSpPr>
        <p:spPr>
          <a:xfrm>
            <a:off x="838200" y="365125"/>
            <a:ext cx="10515600" cy="674535"/>
          </a:xfrm>
        </p:spPr>
        <p:txBody>
          <a:bodyPr>
            <a:normAutofit/>
          </a:bodyPr>
          <a:lstStyle/>
          <a:p>
            <a:r>
              <a:rPr lang="et-EE" sz="4000" b="1" dirty="0"/>
              <a:t> M 222</a:t>
            </a:r>
            <a:endParaRPr lang="en-US" sz="4000" dirty="0"/>
          </a:p>
        </p:txBody>
      </p:sp>
      <p:sp>
        <p:nvSpPr>
          <p:cNvPr id="3" name="Content Placeholder 2">
            <a:extLst>
              <a:ext uri="{FF2B5EF4-FFF2-40B4-BE49-F238E27FC236}">
                <a16:creationId xmlns:a16="http://schemas.microsoft.com/office/drawing/2014/main" id="{9EF47335-BA94-ED12-7D36-935AF90F5B5F}"/>
              </a:ext>
            </a:extLst>
          </p:cNvPr>
          <p:cNvSpPr>
            <a:spLocks noGrp="1"/>
          </p:cNvSpPr>
          <p:nvPr>
            <p:ph idx="1"/>
          </p:nvPr>
        </p:nvSpPr>
        <p:spPr>
          <a:xfrm>
            <a:off x="838200" y="1290181"/>
            <a:ext cx="10515600" cy="5202693"/>
          </a:xfrm>
        </p:spPr>
        <p:txBody>
          <a:bodyPr>
            <a:normAutofit/>
          </a:bodyPr>
          <a:lstStyle/>
          <a:p>
            <a:r>
              <a:rPr lang="et-EE" dirty="0"/>
              <a:t>1973.a. juunis saabus arvuti. Juulis algas arvuti seadistamine.</a:t>
            </a:r>
          </a:p>
          <a:p>
            <a:r>
              <a:rPr lang="et-EE" dirty="0"/>
              <a:t>23.augustil 1973. tunnistati arvuti ametlikult vastuvõetuks.</a:t>
            </a:r>
          </a:p>
          <a:p>
            <a:pPr lvl="1"/>
            <a:r>
              <a:rPr lang="et-EE" sz="2800" dirty="0"/>
              <a:t>M 222 oli 8 programmi korraga töötlev 2.5 põlvkonna arvuti. </a:t>
            </a:r>
          </a:p>
          <a:p>
            <a:pPr lvl="1"/>
            <a:r>
              <a:rPr lang="et-EE" sz="2800" dirty="0"/>
              <a:t>48 bittise arvutisõnaga protsessori töökiirus oli 20000 op/sek, </a:t>
            </a:r>
          </a:p>
          <a:p>
            <a:pPr lvl="1"/>
            <a:r>
              <a:rPr lang="et-EE" sz="2800" dirty="0"/>
              <a:t>Operatiivmälu oli 2x4096 arvutisõna [393 216]</a:t>
            </a:r>
          </a:p>
          <a:p>
            <a:pPr lvl="1"/>
            <a:r>
              <a:rPr lang="et-EE" sz="2800" dirty="0"/>
              <a:t>Puhvermäluks oli trummel 70000 arvutisõnaga [3 360 000]</a:t>
            </a:r>
          </a:p>
          <a:p>
            <a:pPr lvl="1"/>
            <a:r>
              <a:rPr lang="et-EE" sz="2800" dirty="0"/>
              <a:t>Väline mälu oli 35 mm magnetlintidel 4 tk.</a:t>
            </a:r>
          </a:p>
          <a:p>
            <a:pPr lvl="1"/>
            <a:r>
              <a:rPr lang="et-EE" sz="2800" dirty="0"/>
              <a:t>128 </a:t>
            </a:r>
            <a:r>
              <a:rPr lang="et-EE" sz="2800" dirty="0" err="1"/>
              <a:t>järguline</a:t>
            </a:r>
            <a:r>
              <a:rPr lang="et-EE" sz="2800" dirty="0"/>
              <a:t> laiprinter.</a:t>
            </a:r>
          </a:p>
          <a:p>
            <a:pPr lvl="1"/>
            <a:r>
              <a:rPr lang="et-EE" sz="2800" dirty="0"/>
              <a:t>2PK sisendit, 1PK väljund, 1 ML sisend, 1ML väljund ja operaatori konsool.</a:t>
            </a:r>
          </a:p>
          <a:p>
            <a:endParaRPr lang="en-US" dirty="0"/>
          </a:p>
        </p:txBody>
      </p:sp>
    </p:spTree>
    <p:extLst>
      <p:ext uri="{BB962C8B-B14F-4D97-AF65-F5344CB8AC3E}">
        <p14:creationId xmlns:p14="http://schemas.microsoft.com/office/powerpoint/2010/main" val="2377674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C3E22-B00B-28FC-98E1-72AB16DEB3EB}"/>
              </a:ext>
            </a:extLst>
          </p:cNvPr>
          <p:cNvSpPr>
            <a:spLocks noGrp="1"/>
          </p:cNvSpPr>
          <p:nvPr>
            <p:ph type="title"/>
          </p:nvPr>
        </p:nvSpPr>
        <p:spPr>
          <a:xfrm>
            <a:off x="838200" y="365127"/>
            <a:ext cx="10515600" cy="536748"/>
          </a:xfrm>
        </p:spPr>
        <p:txBody>
          <a:bodyPr>
            <a:normAutofit fontScale="90000"/>
          </a:bodyPr>
          <a:lstStyle/>
          <a:p>
            <a:r>
              <a:rPr lang="et-EE" sz="4000" b="1" dirty="0"/>
              <a:t>  Rakendamine</a:t>
            </a:r>
            <a:br>
              <a:rPr lang="et-EE" sz="4000" b="1" dirty="0"/>
            </a:br>
            <a:endParaRPr lang="en-US" sz="4000" b="1" dirty="0"/>
          </a:p>
        </p:txBody>
      </p:sp>
      <p:sp>
        <p:nvSpPr>
          <p:cNvPr id="3" name="Content Placeholder 2">
            <a:extLst>
              <a:ext uri="{FF2B5EF4-FFF2-40B4-BE49-F238E27FC236}">
                <a16:creationId xmlns:a16="http://schemas.microsoft.com/office/drawing/2014/main" id="{50483AFD-DFBA-B95F-6FE8-9F3577410C22}"/>
              </a:ext>
            </a:extLst>
          </p:cNvPr>
          <p:cNvSpPr>
            <a:spLocks noGrp="1"/>
          </p:cNvSpPr>
          <p:nvPr>
            <p:ph idx="1"/>
          </p:nvPr>
        </p:nvSpPr>
        <p:spPr>
          <a:xfrm>
            <a:off x="838200" y="901875"/>
            <a:ext cx="10515600" cy="5590999"/>
          </a:xfrm>
        </p:spPr>
        <p:txBody>
          <a:bodyPr/>
          <a:lstStyle/>
          <a:p>
            <a:r>
              <a:rPr lang="et-EE" dirty="0"/>
              <a:t>27. augustil, mis pidi saama esimeseks tööpäevaks keeldus arvuti käivitumast. Esimese vea kõrvaldamiseks kulutasime 40 tundi.</a:t>
            </a:r>
          </a:p>
          <a:p>
            <a:pPr marL="0" indent="0">
              <a:buNone/>
            </a:pPr>
            <a:r>
              <a:rPr lang="et-EE" b="1" dirty="0"/>
              <a:t>        Kohe alustasime:</a:t>
            </a:r>
          </a:p>
          <a:p>
            <a:pPr lvl="1"/>
            <a:r>
              <a:rPr lang="et-EE" dirty="0"/>
              <a:t>Elektrivõrgu püsirežiimide arvutused</a:t>
            </a:r>
          </a:p>
          <a:p>
            <a:pPr lvl="1"/>
            <a:r>
              <a:rPr lang="et-EE" dirty="0"/>
              <a:t>Elektrivõrgu dünaamilise stabiilsuse arvutused</a:t>
            </a:r>
          </a:p>
          <a:p>
            <a:pPr lvl="1"/>
            <a:r>
              <a:rPr lang="et-EE" dirty="0"/>
              <a:t>Soojusvõrkude hüdrauliliste režiimide arvutused</a:t>
            </a:r>
          </a:p>
          <a:p>
            <a:pPr lvl="1"/>
            <a:r>
              <a:rPr lang="et-EE" sz="2800" b="1" dirty="0"/>
              <a:t>1974. a. alustasime ka oma programmidega</a:t>
            </a:r>
          </a:p>
          <a:p>
            <a:pPr lvl="1"/>
            <a:r>
              <a:rPr lang="et-EE" dirty="0"/>
              <a:t>Energiasüsteemi kütusevarude operatiivarvestus</a:t>
            </a:r>
          </a:p>
          <a:p>
            <a:pPr lvl="1"/>
            <a:r>
              <a:rPr lang="et-EE" dirty="0"/>
              <a:t>Süsteemi pearaamatu pidamine</a:t>
            </a:r>
          </a:p>
          <a:p>
            <a:pPr lvl="1"/>
            <a:r>
              <a:rPr lang="et-EE" dirty="0"/>
              <a:t>Energiasüsteemi toodangu operatiivarvestus </a:t>
            </a:r>
          </a:p>
          <a:p>
            <a:pPr lvl="1"/>
            <a:r>
              <a:rPr lang="et-EE" dirty="0"/>
              <a:t>Jaamade põhiseadmete seisukorra arvestus</a:t>
            </a:r>
          </a:p>
          <a:p>
            <a:pPr lvl="1"/>
            <a:endParaRPr lang="et-EE" dirty="0"/>
          </a:p>
          <a:p>
            <a:pPr lvl="1"/>
            <a:endParaRPr lang="et-EE" dirty="0"/>
          </a:p>
          <a:p>
            <a:pPr lvl="1"/>
            <a:endParaRPr lang="et-EE" dirty="0"/>
          </a:p>
          <a:p>
            <a:pPr lvl="1"/>
            <a:endParaRPr lang="et-EE" dirty="0"/>
          </a:p>
          <a:p>
            <a:pPr marL="457200" lvl="1" indent="0">
              <a:buNone/>
            </a:pPr>
            <a:endParaRPr lang="et-EE" dirty="0"/>
          </a:p>
          <a:p>
            <a:pPr marL="457200" lvl="1" indent="0">
              <a:buNone/>
            </a:pPr>
            <a:endParaRPr lang="et-EE" dirty="0"/>
          </a:p>
          <a:p>
            <a:pPr marL="457200" lvl="1" indent="0">
              <a:buNone/>
            </a:pPr>
            <a:endParaRPr lang="et-EE" dirty="0"/>
          </a:p>
          <a:p>
            <a:pPr marL="457200" lvl="1" indent="0">
              <a:buNone/>
            </a:pPr>
            <a:endParaRPr lang="et-EE" dirty="0"/>
          </a:p>
          <a:p>
            <a:pPr lvl="1"/>
            <a:endParaRPr lang="et-EE" dirty="0"/>
          </a:p>
        </p:txBody>
      </p:sp>
    </p:spTree>
    <p:extLst>
      <p:ext uri="{BB962C8B-B14F-4D97-AF65-F5344CB8AC3E}">
        <p14:creationId xmlns:p14="http://schemas.microsoft.com/office/powerpoint/2010/main" val="751615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4067-851E-6E12-0C76-C843334FF4CD}"/>
              </a:ext>
            </a:extLst>
          </p:cNvPr>
          <p:cNvSpPr>
            <a:spLocks noGrp="1"/>
          </p:cNvSpPr>
          <p:nvPr>
            <p:ph type="title"/>
          </p:nvPr>
        </p:nvSpPr>
        <p:spPr>
          <a:xfrm>
            <a:off x="838200" y="365126"/>
            <a:ext cx="10515600" cy="1062842"/>
          </a:xfrm>
        </p:spPr>
        <p:txBody>
          <a:bodyPr>
            <a:normAutofit/>
          </a:bodyPr>
          <a:lstStyle/>
          <a:p>
            <a:r>
              <a:rPr lang="et-EE" sz="4000" b="1" dirty="0"/>
              <a:t>  AJS I järjekorra ettevalmistamine</a:t>
            </a:r>
            <a:endParaRPr lang="en-US" sz="4000" b="1" dirty="0"/>
          </a:p>
        </p:txBody>
      </p:sp>
      <p:sp>
        <p:nvSpPr>
          <p:cNvPr id="3" name="Content Placeholder 2">
            <a:extLst>
              <a:ext uri="{FF2B5EF4-FFF2-40B4-BE49-F238E27FC236}">
                <a16:creationId xmlns:a16="http://schemas.microsoft.com/office/drawing/2014/main" id="{180207A7-FFDE-11C1-02AB-3A4EE5146F56}"/>
              </a:ext>
            </a:extLst>
          </p:cNvPr>
          <p:cNvSpPr>
            <a:spLocks noGrp="1"/>
          </p:cNvSpPr>
          <p:nvPr>
            <p:ph idx="1"/>
          </p:nvPr>
        </p:nvSpPr>
        <p:spPr>
          <a:xfrm>
            <a:off x="838200" y="1427968"/>
            <a:ext cx="10515600" cy="4748995"/>
          </a:xfrm>
        </p:spPr>
        <p:txBody>
          <a:bodyPr>
            <a:normAutofit/>
          </a:bodyPr>
          <a:lstStyle/>
          <a:p>
            <a:pPr marL="457200" lvl="1" indent="0">
              <a:buNone/>
            </a:pPr>
            <a:r>
              <a:rPr lang="et-EE" sz="2800" b="1" dirty="0"/>
              <a:t>1976. a. jätkati oma loodud programmide juurutamisega</a:t>
            </a:r>
          </a:p>
          <a:p>
            <a:pPr lvl="1"/>
            <a:r>
              <a:rPr lang="et-EE" sz="2800" dirty="0"/>
              <a:t>Energiasüsteemi plaaniarvutused</a:t>
            </a:r>
          </a:p>
          <a:p>
            <a:pPr lvl="1"/>
            <a:r>
              <a:rPr lang="et-EE" sz="2800" dirty="0"/>
              <a:t>Arveldus elektrienergia suurtarbijatega </a:t>
            </a:r>
          </a:p>
          <a:p>
            <a:pPr lvl="1"/>
            <a:r>
              <a:rPr lang="et-EE" sz="2800" dirty="0"/>
              <a:t>Töötasu arvestus KA, EM, TS</a:t>
            </a:r>
          </a:p>
          <a:p>
            <a:pPr lvl="1"/>
            <a:r>
              <a:rPr lang="et-EE" sz="2800" dirty="0"/>
              <a:t>Remontide plaanimine</a:t>
            </a:r>
          </a:p>
          <a:p>
            <a:pPr marL="457200" lvl="1" indent="0">
              <a:buNone/>
            </a:pPr>
            <a:r>
              <a:rPr lang="et-EE" sz="2800" b="1" dirty="0"/>
              <a:t>Paralleelselt parendati arvutit</a:t>
            </a:r>
          </a:p>
          <a:p>
            <a:pPr lvl="1"/>
            <a:r>
              <a:rPr lang="et-EE" sz="2800" b="1" dirty="0"/>
              <a:t> </a:t>
            </a:r>
            <a:r>
              <a:rPr lang="et-EE" sz="2800" dirty="0"/>
              <a:t>kahekordistati operatiivmälu</a:t>
            </a:r>
          </a:p>
          <a:p>
            <a:pPr lvl="1"/>
            <a:r>
              <a:rPr lang="et-EE" sz="2800" dirty="0"/>
              <a:t> lisati teine puhvermälu trummel</a:t>
            </a:r>
          </a:p>
          <a:p>
            <a:pPr lvl="1"/>
            <a:r>
              <a:rPr lang="et-EE" sz="2800" dirty="0"/>
              <a:t> lisati teine laitrükkal</a:t>
            </a:r>
          </a:p>
          <a:p>
            <a:pPr lvl="1"/>
            <a:r>
              <a:rPr lang="et-EE" sz="2800" dirty="0"/>
              <a:t> võeti kasutusele esimesed terminaalid</a:t>
            </a:r>
          </a:p>
          <a:p>
            <a:pPr lvl="1"/>
            <a:endParaRPr lang="et-EE" sz="2800" b="1" dirty="0"/>
          </a:p>
          <a:p>
            <a:pPr lvl="1"/>
            <a:endParaRPr lang="et-EE" sz="2800" b="1" dirty="0"/>
          </a:p>
          <a:p>
            <a:pPr lvl="1"/>
            <a:endParaRPr lang="en-US" dirty="0"/>
          </a:p>
        </p:txBody>
      </p:sp>
    </p:spTree>
    <p:extLst>
      <p:ext uri="{BB962C8B-B14F-4D97-AF65-F5344CB8AC3E}">
        <p14:creationId xmlns:p14="http://schemas.microsoft.com/office/powerpoint/2010/main" val="3695717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DDE6-CB56-5F63-033B-8913440866CD}"/>
              </a:ext>
            </a:extLst>
          </p:cNvPr>
          <p:cNvSpPr>
            <a:spLocks noGrp="1"/>
          </p:cNvSpPr>
          <p:nvPr>
            <p:ph type="title"/>
          </p:nvPr>
        </p:nvSpPr>
        <p:spPr>
          <a:xfrm>
            <a:off x="838200" y="365126"/>
            <a:ext cx="10515600" cy="1100420"/>
          </a:xfrm>
        </p:spPr>
        <p:txBody>
          <a:bodyPr/>
          <a:lstStyle/>
          <a:p>
            <a:r>
              <a:rPr lang="et-EE" dirty="0"/>
              <a:t> </a:t>
            </a:r>
            <a:r>
              <a:rPr lang="et-EE" sz="4000" b="1" dirty="0"/>
              <a:t>AJS I järjekorra esitamine</a:t>
            </a:r>
            <a:endParaRPr lang="en-US" sz="4000" dirty="0"/>
          </a:p>
        </p:txBody>
      </p:sp>
      <p:sp>
        <p:nvSpPr>
          <p:cNvPr id="3" name="Content Placeholder 2">
            <a:extLst>
              <a:ext uri="{FF2B5EF4-FFF2-40B4-BE49-F238E27FC236}">
                <a16:creationId xmlns:a16="http://schemas.microsoft.com/office/drawing/2014/main" id="{6666520E-656B-DD64-AF01-82BCE8E1A809}"/>
              </a:ext>
            </a:extLst>
          </p:cNvPr>
          <p:cNvSpPr>
            <a:spLocks noGrp="1"/>
          </p:cNvSpPr>
          <p:nvPr>
            <p:ph idx="1"/>
          </p:nvPr>
        </p:nvSpPr>
        <p:spPr>
          <a:xfrm>
            <a:off x="838200" y="1465546"/>
            <a:ext cx="10515600" cy="4711417"/>
          </a:xfrm>
        </p:spPr>
        <p:txBody>
          <a:bodyPr>
            <a:normAutofit lnSpcReduction="10000"/>
          </a:bodyPr>
          <a:lstStyle/>
          <a:p>
            <a:endParaRPr lang="et-EE" sz="2800" dirty="0"/>
          </a:p>
          <a:p>
            <a:r>
              <a:rPr lang="et-EE" sz="2800" b="1" dirty="0"/>
              <a:t>1976</a:t>
            </a:r>
            <a:r>
              <a:rPr lang="et-EE" sz="2800" dirty="0"/>
              <a:t>.a. novembris esitasime harukondlikule komisjonile Eesti Energia AJS I järjekorra.</a:t>
            </a:r>
          </a:p>
          <a:p>
            <a:r>
              <a:rPr lang="et-EE" sz="2800" dirty="0"/>
              <a:t>Esimese järjekorra mahus töötas 49 programmi 8 alamsüsteemist.</a:t>
            </a:r>
          </a:p>
          <a:p>
            <a:r>
              <a:rPr lang="et-EE" sz="2800" dirty="0"/>
              <a:t>Andmevahetus allasutustega toimis telegraafi- ja/või kullerite abil. </a:t>
            </a:r>
            <a:r>
              <a:rPr lang="et-EE" dirty="0"/>
              <a:t>Side ÜDV-</a:t>
            </a:r>
            <a:r>
              <a:rPr lang="et-EE" dirty="0" err="1"/>
              <a:t>ga</a:t>
            </a:r>
            <a:r>
              <a:rPr lang="et-EE" dirty="0"/>
              <a:t> toimus üle krüpteeritud kanali. </a:t>
            </a:r>
          </a:p>
          <a:p>
            <a:r>
              <a:rPr lang="et-EE" dirty="0"/>
              <a:t>Talituse teenuseid kasutas </a:t>
            </a:r>
            <a:r>
              <a:rPr lang="et-EE" sz="2800" dirty="0"/>
              <a:t>süsteemi 7 ettevõtet.</a:t>
            </a:r>
          </a:p>
          <a:p>
            <a:r>
              <a:rPr lang="et-EE" dirty="0"/>
              <a:t>Arvuti koormuseks oli 5x24.</a:t>
            </a:r>
          </a:p>
          <a:p>
            <a:r>
              <a:rPr lang="et-EE" dirty="0"/>
              <a:t>AJS I järjekord tunnistati </a:t>
            </a:r>
            <a:r>
              <a:rPr lang="et-EE" sz="2800" dirty="0"/>
              <a:t>vastuvõetuks.  </a:t>
            </a:r>
          </a:p>
          <a:p>
            <a:pPr marL="0" indent="0">
              <a:buNone/>
            </a:pPr>
            <a:r>
              <a:rPr lang="et-EE" sz="2800" dirty="0"/>
              <a:t> </a:t>
            </a:r>
          </a:p>
          <a:p>
            <a:endParaRPr lang="en-US" dirty="0"/>
          </a:p>
        </p:txBody>
      </p:sp>
    </p:spTree>
    <p:extLst>
      <p:ext uri="{BB962C8B-B14F-4D97-AF65-F5344CB8AC3E}">
        <p14:creationId xmlns:p14="http://schemas.microsoft.com/office/powerpoint/2010/main" val="398380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8C64-6FD6-2108-F15D-2A4FFD626AAC}"/>
              </a:ext>
            </a:extLst>
          </p:cNvPr>
          <p:cNvSpPr>
            <a:spLocks noGrp="1"/>
          </p:cNvSpPr>
          <p:nvPr>
            <p:ph type="title"/>
          </p:nvPr>
        </p:nvSpPr>
        <p:spPr>
          <a:xfrm>
            <a:off x="838200" y="365126"/>
            <a:ext cx="10515600" cy="912530"/>
          </a:xfrm>
        </p:spPr>
        <p:txBody>
          <a:bodyPr>
            <a:normAutofit/>
          </a:bodyPr>
          <a:lstStyle/>
          <a:p>
            <a:r>
              <a:rPr lang="et-EE" sz="4000" dirty="0"/>
              <a:t>  </a:t>
            </a:r>
            <a:r>
              <a:rPr lang="et-EE" sz="4000" b="1" dirty="0"/>
              <a:t>Nüüd siis AJS II järjekord</a:t>
            </a:r>
            <a:endParaRPr lang="en-US" sz="4000" dirty="0"/>
          </a:p>
        </p:txBody>
      </p:sp>
      <p:sp>
        <p:nvSpPr>
          <p:cNvPr id="3" name="Content Placeholder 2">
            <a:extLst>
              <a:ext uri="{FF2B5EF4-FFF2-40B4-BE49-F238E27FC236}">
                <a16:creationId xmlns:a16="http://schemas.microsoft.com/office/drawing/2014/main" id="{CB3C26B3-0C1C-71FA-B22F-801679AB8C7A}"/>
              </a:ext>
            </a:extLst>
          </p:cNvPr>
          <p:cNvSpPr>
            <a:spLocks noGrp="1"/>
          </p:cNvSpPr>
          <p:nvPr>
            <p:ph idx="1"/>
          </p:nvPr>
        </p:nvSpPr>
        <p:spPr>
          <a:xfrm>
            <a:off x="838200" y="1615044"/>
            <a:ext cx="10515600" cy="4322619"/>
          </a:xfrm>
        </p:spPr>
        <p:txBody>
          <a:bodyPr>
            <a:normAutofit/>
          </a:bodyPr>
          <a:lstStyle/>
          <a:p>
            <a:r>
              <a:rPr lang="et-EE" b="1" dirty="0"/>
              <a:t>AJS II järjekorra nõuded </a:t>
            </a:r>
            <a:r>
              <a:rPr lang="et-EE" dirty="0"/>
              <a:t>eeldasid juba ka dispetšerjuhtimise- ja kaugetöötlemise vahendite kasutamist ning programmide arvu suurendamist.</a:t>
            </a:r>
          </a:p>
          <a:p>
            <a:r>
              <a:rPr lang="et-EE" dirty="0"/>
              <a:t>Nende nõuete täitmiseks eelduseks oli uue arvuti kasutusele võtmine.</a:t>
            </a:r>
          </a:p>
          <a:p>
            <a:r>
              <a:rPr lang="et-EE" dirty="0"/>
              <a:t>Sai selgeks, et kavandatud tehnikakeskust selleks ajaks siiski ei tule.</a:t>
            </a:r>
          </a:p>
          <a:p>
            <a:r>
              <a:rPr lang="et-EE" dirty="0"/>
              <a:t>M 222 arvuti asemele tulevad ADJS arvutid ja uuele arvutile tuli leida teine koht.  </a:t>
            </a:r>
          </a:p>
          <a:p>
            <a:r>
              <a:rPr lang="et-EE" dirty="0"/>
              <a:t>Selleks olid Ülemiste EJ ruumid Masina tänaval. </a:t>
            </a:r>
          </a:p>
          <a:p>
            <a:pPr marL="0" indent="0">
              <a:buNone/>
            </a:pPr>
            <a:endParaRPr lang="en-US" dirty="0"/>
          </a:p>
        </p:txBody>
      </p:sp>
    </p:spTree>
    <p:extLst>
      <p:ext uri="{BB962C8B-B14F-4D97-AF65-F5344CB8AC3E}">
        <p14:creationId xmlns:p14="http://schemas.microsoft.com/office/powerpoint/2010/main" val="1047825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BEB39-71B7-A8EC-99EA-A84738B206AE}"/>
              </a:ext>
            </a:extLst>
          </p:cNvPr>
          <p:cNvSpPr>
            <a:spLocks noGrp="1"/>
          </p:cNvSpPr>
          <p:nvPr>
            <p:ph type="title"/>
          </p:nvPr>
        </p:nvSpPr>
        <p:spPr>
          <a:xfrm>
            <a:off x="838200" y="365126"/>
            <a:ext cx="10515600" cy="812322"/>
          </a:xfrm>
        </p:spPr>
        <p:txBody>
          <a:bodyPr/>
          <a:lstStyle/>
          <a:p>
            <a:r>
              <a:rPr lang="et-EE" dirty="0"/>
              <a:t> </a:t>
            </a:r>
            <a:r>
              <a:rPr lang="et-EE" sz="4000" b="1" dirty="0"/>
              <a:t>AJS II järjekorra ettevalmistus</a:t>
            </a:r>
            <a:endParaRPr lang="en-US" dirty="0"/>
          </a:p>
        </p:txBody>
      </p:sp>
      <p:sp>
        <p:nvSpPr>
          <p:cNvPr id="3" name="Content Placeholder 2">
            <a:extLst>
              <a:ext uri="{FF2B5EF4-FFF2-40B4-BE49-F238E27FC236}">
                <a16:creationId xmlns:a16="http://schemas.microsoft.com/office/drawing/2014/main" id="{B228D60E-D177-EEBC-9BB3-796BDBB916F5}"/>
              </a:ext>
            </a:extLst>
          </p:cNvPr>
          <p:cNvSpPr>
            <a:spLocks noGrp="1"/>
          </p:cNvSpPr>
          <p:nvPr>
            <p:ph idx="1"/>
          </p:nvPr>
        </p:nvSpPr>
        <p:spPr>
          <a:xfrm>
            <a:off x="838200" y="1462369"/>
            <a:ext cx="10515600" cy="5030505"/>
          </a:xfrm>
        </p:spPr>
        <p:txBody>
          <a:bodyPr>
            <a:normAutofit/>
          </a:bodyPr>
          <a:lstStyle/>
          <a:p>
            <a:r>
              <a:rPr lang="et-EE" dirty="0"/>
              <a:t>1977. a. sai tellitud uus arvuti.</a:t>
            </a:r>
          </a:p>
          <a:p>
            <a:r>
              <a:rPr lang="et-EE" dirty="0"/>
              <a:t>Uue arvuti kasutamise algusega tuli viia Masina tn. arvutile üle kõigi ülesannete lahendamine.</a:t>
            </a:r>
          </a:p>
          <a:p>
            <a:r>
              <a:rPr lang="et-EE" dirty="0"/>
              <a:t> Peale M 222 </a:t>
            </a:r>
            <a:r>
              <a:rPr lang="et-EE" dirty="0" err="1"/>
              <a:t>mahakoormamist</a:t>
            </a:r>
            <a:r>
              <a:rPr lang="et-EE" dirty="0"/>
              <a:t> sai alustada ASDJ ruumide ettevalmistamist.</a:t>
            </a:r>
          </a:p>
          <a:p>
            <a:r>
              <a:rPr lang="et-EE" dirty="0"/>
              <a:t>Projekteerisid KB, IT osakonna oma insenerid ja EV Projekt. </a:t>
            </a:r>
          </a:p>
          <a:p>
            <a:r>
              <a:rPr lang="et-EE" dirty="0"/>
              <a:t>1977. a. algasid Masina tänaval ettevalmistustööd.</a:t>
            </a:r>
          </a:p>
          <a:p>
            <a:r>
              <a:rPr lang="et-EE" dirty="0"/>
              <a:t>Esmakordselt kasutasime kõigi tööde juhtimisel võrkplaneerimist.</a:t>
            </a:r>
          </a:p>
        </p:txBody>
      </p:sp>
    </p:spTree>
    <p:extLst>
      <p:ext uri="{BB962C8B-B14F-4D97-AF65-F5344CB8AC3E}">
        <p14:creationId xmlns:p14="http://schemas.microsoft.com/office/powerpoint/2010/main" val="3581490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D3B3C-6829-81DF-D2EE-359CD5EC2EBA}"/>
              </a:ext>
            </a:extLst>
          </p:cNvPr>
          <p:cNvSpPr>
            <a:spLocks noGrp="1"/>
          </p:cNvSpPr>
          <p:nvPr>
            <p:ph type="title"/>
          </p:nvPr>
        </p:nvSpPr>
        <p:spPr>
          <a:xfrm>
            <a:off x="838200" y="365125"/>
            <a:ext cx="10515600" cy="774743"/>
          </a:xfrm>
        </p:spPr>
        <p:txBody>
          <a:bodyPr>
            <a:normAutofit/>
          </a:bodyPr>
          <a:lstStyle/>
          <a:p>
            <a:r>
              <a:rPr lang="et-EE" sz="4000" dirty="0"/>
              <a:t>  </a:t>
            </a:r>
            <a:r>
              <a:rPr lang="et-EE" sz="4000" b="1" dirty="0"/>
              <a:t>EC 1033</a:t>
            </a:r>
            <a:endParaRPr lang="en-US" sz="4000" dirty="0"/>
          </a:p>
        </p:txBody>
      </p:sp>
      <p:sp>
        <p:nvSpPr>
          <p:cNvPr id="3" name="Content Placeholder 2">
            <a:extLst>
              <a:ext uri="{FF2B5EF4-FFF2-40B4-BE49-F238E27FC236}">
                <a16:creationId xmlns:a16="http://schemas.microsoft.com/office/drawing/2014/main" id="{93B12E5B-CE7B-7872-7DC9-EDE0C395A07D}"/>
              </a:ext>
            </a:extLst>
          </p:cNvPr>
          <p:cNvSpPr>
            <a:spLocks noGrp="1"/>
          </p:cNvSpPr>
          <p:nvPr>
            <p:ph idx="1"/>
          </p:nvPr>
        </p:nvSpPr>
        <p:spPr>
          <a:xfrm>
            <a:off x="838200" y="1139868"/>
            <a:ext cx="10515600" cy="5037095"/>
          </a:xfrm>
        </p:spPr>
        <p:txBody>
          <a:bodyPr>
            <a:normAutofit/>
          </a:bodyPr>
          <a:lstStyle/>
          <a:p>
            <a:endParaRPr lang="et-EE" dirty="0"/>
          </a:p>
          <a:p>
            <a:r>
              <a:rPr lang="et-EE" dirty="0"/>
              <a:t>Arvuti EC 1033 numbriga 069 oli esimesi uues seerias.</a:t>
            </a:r>
          </a:p>
          <a:p>
            <a:r>
              <a:rPr lang="et-EE" dirty="0"/>
              <a:t>Arvuti anti käiku 1978.a. detsembris.</a:t>
            </a:r>
          </a:p>
          <a:p>
            <a:r>
              <a:rPr lang="et-EE" dirty="0"/>
              <a:t>EC 1033 oli juba 3.põlvkonna arvuti, mille arhitektuur oli kopeeritud IBM 360/30 pealt:</a:t>
            </a:r>
          </a:p>
          <a:p>
            <a:pPr lvl="1"/>
            <a:r>
              <a:rPr lang="et-EE" sz="2800" dirty="0"/>
              <a:t>protsessori töökiiruseks oli 180000 op/sek</a:t>
            </a:r>
          </a:p>
          <a:p>
            <a:pPr lvl="1"/>
            <a:r>
              <a:rPr lang="et-EE" sz="2800" dirty="0"/>
              <a:t>operatiivmälu mahuks oli 512 </a:t>
            </a:r>
            <a:r>
              <a:rPr lang="et-EE" sz="2800" dirty="0" err="1"/>
              <a:t>kbaiti</a:t>
            </a:r>
            <a:endParaRPr lang="et-EE" sz="2800" dirty="0"/>
          </a:p>
          <a:p>
            <a:pPr lvl="1"/>
            <a:r>
              <a:rPr lang="et-EE" sz="2800" dirty="0"/>
              <a:t>komplektis oli 3x29 MB magnetketast neli 4x12mm lindiga salvestit </a:t>
            </a:r>
          </a:p>
          <a:p>
            <a:pPr lvl="1"/>
            <a:r>
              <a:rPr lang="et-EE" sz="2800" dirty="0"/>
              <a:t>aeglases kanalis oli laitrükkal, PK ja PL sisend-/väljund seadmed</a:t>
            </a:r>
          </a:p>
          <a:p>
            <a:pPr lvl="1"/>
            <a:r>
              <a:rPr lang="et-EE" sz="2800" dirty="0"/>
              <a:t>operaatori töökoht ja inseneripult   </a:t>
            </a:r>
          </a:p>
          <a:p>
            <a:endParaRPr lang="en-US" dirty="0"/>
          </a:p>
        </p:txBody>
      </p:sp>
    </p:spTree>
    <p:extLst>
      <p:ext uri="{BB962C8B-B14F-4D97-AF65-F5344CB8AC3E}">
        <p14:creationId xmlns:p14="http://schemas.microsoft.com/office/powerpoint/2010/main" val="2493424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289F-AFFD-A932-108D-0496ECBE4DCB}"/>
              </a:ext>
            </a:extLst>
          </p:cNvPr>
          <p:cNvSpPr>
            <a:spLocks noGrp="1"/>
          </p:cNvSpPr>
          <p:nvPr>
            <p:ph type="title"/>
          </p:nvPr>
        </p:nvSpPr>
        <p:spPr>
          <a:xfrm>
            <a:off x="838200" y="365126"/>
            <a:ext cx="10515600" cy="801938"/>
          </a:xfrm>
        </p:spPr>
        <p:txBody>
          <a:bodyPr>
            <a:normAutofit/>
          </a:bodyPr>
          <a:lstStyle/>
          <a:p>
            <a:r>
              <a:rPr lang="et-EE" sz="4000" dirty="0"/>
              <a:t>  </a:t>
            </a:r>
            <a:r>
              <a:rPr lang="et-EE" sz="4000" b="1" dirty="0"/>
              <a:t>Üleminek uuele põlvkonnale</a:t>
            </a:r>
            <a:endParaRPr lang="en-US" sz="4000" dirty="0"/>
          </a:p>
        </p:txBody>
      </p:sp>
      <p:sp>
        <p:nvSpPr>
          <p:cNvPr id="3" name="Content Placeholder 2">
            <a:extLst>
              <a:ext uri="{FF2B5EF4-FFF2-40B4-BE49-F238E27FC236}">
                <a16:creationId xmlns:a16="http://schemas.microsoft.com/office/drawing/2014/main" id="{0483E4A5-129E-3E11-F10A-C90A0E2EAE6A}"/>
              </a:ext>
            </a:extLst>
          </p:cNvPr>
          <p:cNvSpPr>
            <a:spLocks noGrp="1"/>
          </p:cNvSpPr>
          <p:nvPr>
            <p:ph idx="1"/>
          </p:nvPr>
        </p:nvSpPr>
        <p:spPr>
          <a:xfrm>
            <a:off x="858253" y="1428582"/>
            <a:ext cx="10515600" cy="4924091"/>
          </a:xfrm>
        </p:spPr>
        <p:txBody>
          <a:bodyPr/>
          <a:lstStyle/>
          <a:p>
            <a:r>
              <a:rPr lang="et-EE" dirty="0"/>
              <a:t>EC käivitamisega lõpetati igasugused arendused M 222 peal ja kogu jõud rakendati programmide üleviimisele. </a:t>
            </a:r>
          </a:p>
          <a:p>
            <a:r>
              <a:rPr lang="et-EE" dirty="0"/>
              <a:t>Eesmärgiks oli M 222 maha koormamine 1983. aasta juuniks.</a:t>
            </a:r>
          </a:p>
          <a:p>
            <a:r>
              <a:rPr lang="et-EE" dirty="0"/>
              <a:t>Olukorda raskendas veel see et uue arvuti tõrketa tööaeg oli vaevalt 10 h vana arvuti 300 h vastu.</a:t>
            </a:r>
          </a:p>
          <a:p>
            <a:r>
              <a:rPr lang="et-EE" dirty="0"/>
              <a:t>Lisaks arvutivaenulik keskkond ruumides: suur vibratsioon, toitepinge tõuked, niiskuse kõikumine suures ulatuses ja happeaurud väliõhus. </a:t>
            </a:r>
          </a:p>
          <a:p>
            <a:r>
              <a:rPr lang="et-EE" dirty="0"/>
              <a:t> Pearaamatupidaja pöördus NSVL Rahvakontrolli poole.</a:t>
            </a:r>
            <a:endParaRPr lang="en-US" dirty="0"/>
          </a:p>
        </p:txBody>
      </p:sp>
    </p:spTree>
    <p:extLst>
      <p:ext uri="{BB962C8B-B14F-4D97-AF65-F5344CB8AC3E}">
        <p14:creationId xmlns:p14="http://schemas.microsoft.com/office/powerpoint/2010/main" val="1848125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B467-F3A4-5048-1084-354374B1194E}"/>
              </a:ext>
            </a:extLst>
          </p:cNvPr>
          <p:cNvSpPr>
            <a:spLocks noGrp="1"/>
          </p:cNvSpPr>
          <p:nvPr>
            <p:ph type="title"/>
          </p:nvPr>
        </p:nvSpPr>
        <p:spPr/>
        <p:txBody>
          <a:bodyPr>
            <a:normAutofit/>
          </a:bodyPr>
          <a:lstStyle/>
          <a:p>
            <a:r>
              <a:rPr lang="et-EE" sz="4000" b="1" dirty="0"/>
              <a:t>  AJS II järjekorra esitamine</a:t>
            </a:r>
            <a:endParaRPr lang="en-US" sz="4000" b="1" dirty="0"/>
          </a:p>
        </p:txBody>
      </p:sp>
      <p:sp>
        <p:nvSpPr>
          <p:cNvPr id="3" name="Content Placeholder 2">
            <a:extLst>
              <a:ext uri="{FF2B5EF4-FFF2-40B4-BE49-F238E27FC236}">
                <a16:creationId xmlns:a16="http://schemas.microsoft.com/office/drawing/2014/main" id="{8A0FACC2-4AF6-C72C-F3E9-0103DD55EE5E}"/>
              </a:ext>
            </a:extLst>
          </p:cNvPr>
          <p:cNvSpPr>
            <a:spLocks noGrp="1"/>
          </p:cNvSpPr>
          <p:nvPr>
            <p:ph idx="1"/>
          </p:nvPr>
        </p:nvSpPr>
        <p:spPr/>
        <p:txBody>
          <a:bodyPr/>
          <a:lstStyle/>
          <a:p>
            <a:r>
              <a:rPr lang="et-EE" dirty="0"/>
              <a:t>Detsembris 1985 esitasime hindamiseks Eesti Energia AJS II järjekorra järgmises koosseisus: </a:t>
            </a:r>
          </a:p>
          <a:p>
            <a:r>
              <a:rPr lang="et-EE" dirty="0"/>
              <a:t>Kasutajate kasutada oli 148 programmi 19 alamsüsteemist, millest kolmandik oli tehtud oma jõududega</a:t>
            </a:r>
          </a:p>
          <a:p>
            <a:r>
              <a:rPr lang="et-EE" dirty="0"/>
              <a:t>Kaugtöö jaoks oli kasutada 20 töökohta</a:t>
            </a:r>
          </a:p>
          <a:p>
            <a:r>
              <a:rPr lang="et-EE" dirty="0"/>
              <a:t>Käivitatud oli andmevahetus EE ja ÜDV arvutite vahel   </a:t>
            </a:r>
          </a:p>
          <a:p>
            <a:r>
              <a:rPr lang="et-EE" dirty="0"/>
              <a:t>Osakonna teenuseid osutati asutuse kõigile allasutustele</a:t>
            </a:r>
          </a:p>
          <a:p>
            <a:r>
              <a:rPr lang="et-EE" dirty="0"/>
              <a:t>OIK töötles 251 telemõõtmist ja signaali</a:t>
            </a:r>
          </a:p>
          <a:p>
            <a:r>
              <a:rPr lang="et-EE" dirty="0"/>
              <a:t>Arvuti koormuseks oli 5x24</a:t>
            </a:r>
          </a:p>
          <a:p>
            <a:endParaRPr lang="et-EE" dirty="0"/>
          </a:p>
          <a:p>
            <a:endParaRPr lang="en-US" dirty="0"/>
          </a:p>
        </p:txBody>
      </p:sp>
    </p:spTree>
    <p:extLst>
      <p:ext uri="{BB962C8B-B14F-4D97-AF65-F5344CB8AC3E}">
        <p14:creationId xmlns:p14="http://schemas.microsoft.com/office/powerpoint/2010/main" val="133463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F960-BC14-1917-3480-84868AD1B418}"/>
              </a:ext>
            </a:extLst>
          </p:cNvPr>
          <p:cNvSpPr>
            <a:spLocks noGrp="1"/>
          </p:cNvSpPr>
          <p:nvPr>
            <p:ph type="title"/>
          </p:nvPr>
        </p:nvSpPr>
        <p:spPr/>
        <p:txBody>
          <a:bodyPr/>
          <a:lstStyle/>
          <a:p>
            <a:r>
              <a:rPr lang="et-EE" dirty="0"/>
              <a:t> </a:t>
            </a:r>
            <a:r>
              <a:rPr lang="et-EE" sz="4400" b="1" dirty="0"/>
              <a:t>AJS III </a:t>
            </a:r>
            <a:r>
              <a:rPr lang="et-EE" sz="4400" b="1"/>
              <a:t>järjekorra eeldused</a:t>
            </a:r>
            <a:endParaRPr lang="en-US" dirty="0"/>
          </a:p>
        </p:txBody>
      </p:sp>
      <p:sp>
        <p:nvSpPr>
          <p:cNvPr id="3" name="Content Placeholder 2">
            <a:extLst>
              <a:ext uri="{FF2B5EF4-FFF2-40B4-BE49-F238E27FC236}">
                <a16:creationId xmlns:a16="http://schemas.microsoft.com/office/drawing/2014/main" id="{A6845387-7909-73A5-A125-55E2EC9DE932}"/>
              </a:ext>
            </a:extLst>
          </p:cNvPr>
          <p:cNvSpPr>
            <a:spLocks noGrp="1"/>
          </p:cNvSpPr>
          <p:nvPr>
            <p:ph idx="1"/>
          </p:nvPr>
        </p:nvSpPr>
        <p:spPr>
          <a:xfrm>
            <a:off x="838200" y="1427966"/>
            <a:ext cx="10515600" cy="4922729"/>
          </a:xfrm>
        </p:spPr>
        <p:txBody>
          <a:bodyPr>
            <a:normAutofit/>
          </a:bodyPr>
          <a:lstStyle/>
          <a:p>
            <a:r>
              <a:rPr lang="et-EE" dirty="0"/>
              <a:t>1987. sept. lisandus teine arvuti EC 1033, millega avanes võimalus:</a:t>
            </a:r>
          </a:p>
          <a:p>
            <a:pPr lvl="1"/>
            <a:r>
              <a:rPr lang="et-EE" sz="2800" dirty="0"/>
              <a:t>panna arvutid tööle ühe süsteemina</a:t>
            </a:r>
          </a:p>
          <a:p>
            <a:pPr lvl="1"/>
            <a:r>
              <a:rPr lang="et-EE" sz="2800" dirty="0"/>
              <a:t>jagada arvutite vahel nende ressursse</a:t>
            </a:r>
          </a:p>
          <a:p>
            <a:pPr lvl="1"/>
            <a:r>
              <a:rPr lang="et-EE" sz="2800" dirty="0"/>
              <a:t>automatiseerida andmevahetus AJS, OIK, LAN ja WAN vahel   </a:t>
            </a:r>
          </a:p>
          <a:p>
            <a:r>
              <a:rPr lang="et-EE" dirty="0"/>
              <a:t>Personaalarvutite kasutamine</a:t>
            </a:r>
          </a:p>
          <a:p>
            <a:r>
              <a:rPr lang="et-EE" dirty="0"/>
              <a:t>Teenuste kohandamine personaalarvutite kasutamisel</a:t>
            </a:r>
          </a:p>
          <a:p>
            <a:r>
              <a:rPr lang="et-EE" dirty="0"/>
              <a:t>Kohalike arvutivõrkude (LAN) arendamine</a:t>
            </a:r>
          </a:p>
          <a:p>
            <a:r>
              <a:rPr lang="et-EE" dirty="0"/>
              <a:t>Laiarvutivõrgu (WAN) väljaarendamine</a:t>
            </a:r>
          </a:p>
          <a:p>
            <a:r>
              <a:rPr lang="et-EE" dirty="0"/>
              <a:t>Interneti püsiühenduse loomine</a:t>
            </a:r>
          </a:p>
          <a:p>
            <a:r>
              <a:rPr lang="et-EE" dirty="0"/>
              <a:t>Universaalse e-posti teenuse osutamine</a:t>
            </a:r>
          </a:p>
          <a:p>
            <a:pPr marL="0" indent="0">
              <a:buNone/>
            </a:pPr>
            <a:endParaRPr lang="en-US" dirty="0"/>
          </a:p>
        </p:txBody>
      </p:sp>
    </p:spTree>
    <p:extLst>
      <p:ext uri="{BB962C8B-B14F-4D97-AF65-F5344CB8AC3E}">
        <p14:creationId xmlns:p14="http://schemas.microsoft.com/office/powerpoint/2010/main" val="686798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F0A4-5BE0-F32E-DCBD-BAD3DE56667B}"/>
              </a:ext>
            </a:extLst>
          </p:cNvPr>
          <p:cNvSpPr>
            <a:spLocks noGrp="1"/>
          </p:cNvSpPr>
          <p:nvPr>
            <p:ph type="title"/>
          </p:nvPr>
        </p:nvSpPr>
        <p:spPr>
          <a:xfrm>
            <a:off x="838200" y="365125"/>
            <a:ext cx="10515600" cy="765843"/>
          </a:xfrm>
        </p:spPr>
        <p:txBody>
          <a:bodyPr>
            <a:normAutofit/>
          </a:bodyPr>
          <a:lstStyle/>
          <a:p>
            <a:r>
              <a:rPr lang="et-EE" sz="4000" b="1" dirty="0"/>
              <a:t> OIK </a:t>
            </a:r>
            <a:endParaRPr lang="en-US" sz="4000" b="1" dirty="0"/>
          </a:p>
        </p:txBody>
      </p:sp>
      <p:sp>
        <p:nvSpPr>
          <p:cNvPr id="3" name="Content Placeholder 2">
            <a:extLst>
              <a:ext uri="{FF2B5EF4-FFF2-40B4-BE49-F238E27FC236}">
                <a16:creationId xmlns:a16="http://schemas.microsoft.com/office/drawing/2014/main" id="{683D6A8F-F108-37C2-B74C-D1ABFC0012B4}"/>
              </a:ext>
            </a:extLst>
          </p:cNvPr>
          <p:cNvSpPr>
            <a:spLocks noGrp="1"/>
          </p:cNvSpPr>
          <p:nvPr>
            <p:ph idx="1"/>
          </p:nvPr>
        </p:nvSpPr>
        <p:spPr>
          <a:xfrm>
            <a:off x="838200" y="1335505"/>
            <a:ext cx="10515600" cy="4841458"/>
          </a:xfrm>
        </p:spPr>
        <p:txBody>
          <a:bodyPr>
            <a:normAutofit/>
          </a:bodyPr>
          <a:lstStyle/>
          <a:p>
            <a:r>
              <a:rPr lang="et-EE" dirty="0"/>
              <a:t>1977. a. oli erakorraliselt võimalik saada OIK jaoks arvutid EC 1010, aga 40 m2 ruumi selleks ei leitud.</a:t>
            </a:r>
          </a:p>
          <a:p>
            <a:r>
              <a:rPr lang="et-EE" dirty="0"/>
              <a:t>Esimene EV Projekti koostatud OIK projekt nägi ette arvutite SM 2 kasutamist.</a:t>
            </a:r>
          </a:p>
          <a:p>
            <a:r>
              <a:rPr lang="et-EE" dirty="0"/>
              <a:t>Projekti kooskõlastamisel seisukohad muutusid ja lubati piloodina aluseks võtta SM 4 &amp; SM 1800 </a:t>
            </a:r>
            <a:r>
              <a:rPr lang="et-EE" dirty="0" err="1"/>
              <a:t>ga</a:t>
            </a:r>
            <a:r>
              <a:rPr lang="et-EE" dirty="0"/>
              <a:t>.</a:t>
            </a:r>
          </a:p>
          <a:p>
            <a:r>
              <a:rPr lang="et-EE" dirty="0"/>
              <a:t>Insenerid tõstsid SM 2 projekti SM 4 platvormile ja tegid soovitud täiendused. EV Projekt vormistas uuendatud projekti ja uus ring. </a:t>
            </a:r>
          </a:p>
          <a:p>
            <a:r>
              <a:rPr lang="et-EE" dirty="0"/>
              <a:t>Läbisime kooskõlastusringi ja esitasime projekti tähtaegselt Kiievi juhtimisarvutite tehasele et seda veel 1983. aastal tarnida.</a:t>
            </a:r>
          </a:p>
          <a:p>
            <a:endParaRPr lang="en-US" dirty="0"/>
          </a:p>
        </p:txBody>
      </p:sp>
    </p:spTree>
    <p:extLst>
      <p:ext uri="{BB962C8B-B14F-4D97-AF65-F5344CB8AC3E}">
        <p14:creationId xmlns:p14="http://schemas.microsoft.com/office/powerpoint/2010/main" val="1360785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CE7DC-2465-C42F-7BF2-5A34B2906C89}"/>
              </a:ext>
            </a:extLst>
          </p:cNvPr>
          <p:cNvSpPr>
            <a:spLocks noGrp="1"/>
          </p:cNvSpPr>
          <p:nvPr>
            <p:ph type="title"/>
          </p:nvPr>
        </p:nvSpPr>
        <p:spPr/>
        <p:txBody>
          <a:bodyPr/>
          <a:lstStyle/>
          <a:p>
            <a:r>
              <a:rPr lang="et-EE" dirty="0"/>
              <a:t> </a:t>
            </a:r>
            <a:r>
              <a:rPr lang="et-EE" sz="4000" b="1" dirty="0"/>
              <a:t>OIK</a:t>
            </a:r>
            <a:endParaRPr lang="en-US" sz="4000" dirty="0"/>
          </a:p>
        </p:txBody>
      </p:sp>
      <p:sp>
        <p:nvSpPr>
          <p:cNvPr id="3" name="Content Placeholder 2">
            <a:extLst>
              <a:ext uri="{FF2B5EF4-FFF2-40B4-BE49-F238E27FC236}">
                <a16:creationId xmlns:a16="http://schemas.microsoft.com/office/drawing/2014/main" id="{0A4FB194-BCAB-A7E9-8D75-1EA6CBDCC989}"/>
              </a:ext>
            </a:extLst>
          </p:cNvPr>
          <p:cNvSpPr>
            <a:spLocks noGrp="1"/>
          </p:cNvSpPr>
          <p:nvPr>
            <p:ph idx="1"/>
          </p:nvPr>
        </p:nvSpPr>
        <p:spPr>
          <a:xfrm>
            <a:off x="838200" y="1453019"/>
            <a:ext cx="10515600" cy="4723944"/>
          </a:xfrm>
        </p:spPr>
        <p:txBody>
          <a:bodyPr/>
          <a:lstStyle/>
          <a:p>
            <a:pPr marL="0" indent="0">
              <a:buNone/>
            </a:pPr>
            <a:endParaRPr lang="et-EE" dirty="0"/>
          </a:p>
          <a:p>
            <a:r>
              <a:rPr lang="et-EE" dirty="0"/>
              <a:t>1983. a. nov. tunnistati 2 arvutit SM 4 ja 2 SM 1800 vastuvõetuks.</a:t>
            </a:r>
          </a:p>
          <a:p>
            <a:r>
              <a:rPr lang="et-EE" dirty="0"/>
              <a:t>Veel kord tuli ümber teha toodangu arvestuse, seadmete seisukorra- ja kütusevarude arvestuse programmid.</a:t>
            </a:r>
          </a:p>
          <a:p>
            <a:r>
              <a:rPr lang="et-EE" dirty="0"/>
              <a:t> Algasid tööd OIK häälestamise ja käivitamisega.</a:t>
            </a:r>
          </a:p>
          <a:p>
            <a:r>
              <a:rPr lang="et-EE" dirty="0"/>
              <a:t>Esmalt genereeriti süsteem 512 TM ja TS töötlemiseks.</a:t>
            </a:r>
          </a:p>
          <a:p>
            <a:r>
              <a:rPr lang="et-EE" dirty="0"/>
              <a:t>Aprillis 1984 alustati OIK süsteemi testimist kahel paralleelsel arvutil SM 4.  </a:t>
            </a:r>
          </a:p>
          <a:p>
            <a:endParaRPr lang="et-EE" dirty="0"/>
          </a:p>
          <a:p>
            <a:pPr marL="0" indent="0">
              <a:buNone/>
            </a:pPr>
            <a:endParaRPr lang="en-US" dirty="0"/>
          </a:p>
        </p:txBody>
      </p:sp>
    </p:spTree>
    <p:extLst>
      <p:ext uri="{BB962C8B-B14F-4D97-AF65-F5344CB8AC3E}">
        <p14:creationId xmlns:p14="http://schemas.microsoft.com/office/powerpoint/2010/main" val="4003948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05E9-E6CC-9BED-37A0-83B095F697E4}"/>
              </a:ext>
            </a:extLst>
          </p:cNvPr>
          <p:cNvSpPr>
            <a:spLocks noGrp="1"/>
          </p:cNvSpPr>
          <p:nvPr>
            <p:ph type="title"/>
          </p:nvPr>
        </p:nvSpPr>
        <p:spPr>
          <a:xfrm>
            <a:off x="838200" y="365126"/>
            <a:ext cx="10515600" cy="812322"/>
          </a:xfrm>
        </p:spPr>
        <p:txBody>
          <a:bodyPr/>
          <a:lstStyle/>
          <a:p>
            <a:r>
              <a:rPr lang="et-EE" dirty="0"/>
              <a:t> </a:t>
            </a:r>
            <a:r>
              <a:rPr lang="et-EE" sz="4400" b="1" dirty="0"/>
              <a:t> </a:t>
            </a:r>
            <a:r>
              <a:rPr lang="et-EE" sz="4000" b="1" dirty="0"/>
              <a:t>OIK </a:t>
            </a:r>
            <a:endParaRPr lang="en-US" sz="4000" dirty="0"/>
          </a:p>
        </p:txBody>
      </p:sp>
      <p:sp>
        <p:nvSpPr>
          <p:cNvPr id="3" name="Content Placeholder 2">
            <a:extLst>
              <a:ext uri="{FF2B5EF4-FFF2-40B4-BE49-F238E27FC236}">
                <a16:creationId xmlns:a16="http://schemas.microsoft.com/office/drawing/2014/main" id="{66CC9252-CE83-DFD8-676C-F9F61F73606A}"/>
              </a:ext>
            </a:extLst>
          </p:cNvPr>
          <p:cNvSpPr>
            <a:spLocks noGrp="1"/>
          </p:cNvSpPr>
          <p:nvPr>
            <p:ph idx="1"/>
          </p:nvPr>
        </p:nvSpPr>
        <p:spPr>
          <a:xfrm>
            <a:off x="838200" y="1177448"/>
            <a:ext cx="10515600" cy="5315426"/>
          </a:xfrm>
        </p:spPr>
        <p:txBody>
          <a:bodyPr>
            <a:normAutofit fontScale="92500" lnSpcReduction="20000"/>
          </a:bodyPr>
          <a:lstStyle/>
          <a:p>
            <a:endParaRPr lang="et-EE" dirty="0"/>
          </a:p>
          <a:p>
            <a:r>
              <a:rPr lang="et-EE" dirty="0"/>
              <a:t>Kahel paralleelselt töötaval arvutil SM 4 toimus andmete eel- ja lõpptöötlus. Mõõtmised talletati nii jooksval kui ka integreeritud kujul. Väljundiks olid numbrilised kuvarid ja printerid. Algne päringule vastamise aeg oli vahemikus 8 - 28 sek.</a:t>
            </a:r>
          </a:p>
          <a:p>
            <a:r>
              <a:rPr lang="et-EE" dirty="0"/>
              <a:t>Esimesteks teenuseks said süsteemi toodangu ja tarbimise bilansi jooksev koostamine ja DT päevaaruannete automaatne koostamine.</a:t>
            </a:r>
          </a:p>
          <a:p>
            <a:r>
              <a:rPr lang="et-EE" dirty="0"/>
              <a:t>Järgnesid vigaste mõõtmiste ja signaalide ahelate kindlakstegemine ja võrgu elementide kuvamine pseudograafilisel terminalil.</a:t>
            </a:r>
          </a:p>
          <a:p>
            <a:r>
              <a:rPr lang="et-EE" dirty="0"/>
              <a:t>Info eeltöötluse tõstmisel SM1800 peale ja programmi täiendamisega viidi päringute aeg 2 - 8 sekundini.</a:t>
            </a:r>
          </a:p>
          <a:p>
            <a:r>
              <a:rPr lang="et-EE" dirty="0"/>
              <a:t>Aprillis 1985 võttis KDT OIK süsteemi püsikasutusse.</a:t>
            </a:r>
          </a:p>
          <a:p>
            <a:r>
              <a:rPr lang="et-EE" dirty="0"/>
              <a:t>1985.a. kevadel nimetati Eesti Energia ministeeriumi baassüsteemiks SM4&amp;SM1800 baasil loodud ADJS. Viisime läbi tehnilise-metoodilise nõupidamise tutvustamaks uue OIK võimalusi. </a:t>
            </a:r>
          </a:p>
          <a:p>
            <a:pPr marL="0" indent="0">
              <a:buNone/>
            </a:pPr>
            <a:endParaRPr lang="en-US" dirty="0"/>
          </a:p>
        </p:txBody>
      </p:sp>
    </p:spTree>
    <p:extLst>
      <p:ext uri="{BB962C8B-B14F-4D97-AF65-F5344CB8AC3E}">
        <p14:creationId xmlns:p14="http://schemas.microsoft.com/office/powerpoint/2010/main" val="1283967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CF9C5-F887-B774-2868-3D7F432E84DD}"/>
              </a:ext>
            </a:extLst>
          </p:cNvPr>
          <p:cNvSpPr>
            <a:spLocks noGrp="1"/>
          </p:cNvSpPr>
          <p:nvPr>
            <p:ph type="title"/>
          </p:nvPr>
        </p:nvSpPr>
        <p:spPr>
          <a:xfrm>
            <a:off x="838200" y="365126"/>
            <a:ext cx="10515600" cy="962634"/>
          </a:xfrm>
        </p:spPr>
        <p:txBody>
          <a:bodyPr/>
          <a:lstStyle/>
          <a:p>
            <a:r>
              <a:rPr lang="et-EE" dirty="0"/>
              <a:t> </a:t>
            </a:r>
            <a:r>
              <a:rPr lang="et-EE" sz="4000" b="1" dirty="0"/>
              <a:t>OIK</a:t>
            </a:r>
            <a:endParaRPr lang="en-US" sz="4000" dirty="0"/>
          </a:p>
        </p:txBody>
      </p:sp>
      <p:sp>
        <p:nvSpPr>
          <p:cNvPr id="3" name="Content Placeholder 2">
            <a:extLst>
              <a:ext uri="{FF2B5EF4-FFF2-40B4-BE49-F238E27FC236}">
                <a16:creationId xmlns:a16="http://schemas.microsoft.com/office/drawing/2014/main" id="{44C7B5D0-10F4-65F1-7510-D8F0720D89CC}"/>
              </a:ext>
            </a:extLst>
          </p:cNvPr>
          <p:cNvSpPr>
            <a:spLocks noGrp="1"/>
          </p:cNvSpPr>
          <p:nvPr>
            <p:ph idx="1"/>
          </p:nvPr>
        </p:nvSpPr>
        <p:spPr>
          <a:xfrm>
            <a:off x="838200" y="1327760"/>
            <a:ext cx="10515600" cy="5165114"/>
          </a:xfrm>
        </p:spPr>
        <p:txBody>
          <a:bodyPr>
            <a:normAutofit/>
          </a:bodyPr>
          <a:lstStyle/>
          <a:p>
            <a:r>
              <a:rPr lang="et-EE" dirty="0"/>
              <a:t>1986. a. toimunud KDT kilbi vahetuse ajal oli OIK ainsaks kanaliks mille abil süsteemi juhiti.</a:t>
            </a:r>
          </a:p>
          <a:p>
            <a:r>
              <a:rPr lang="et-EE" dirty="0"/>
              <a:t>1991.a võtsime kasutusele protsessori SM 1420, suurendati operatiivmälu 2 MB-le ja võeti kasutusele </a:t>
            </a:r>
            <a:r>
              <a:rPr lang="et-EE" dirty="0" err="1"/>
              <a:t>Winchester</a:t>
            </a:r>
            <a:r>
              <a:rPr lang="et-EE" dirty="0"/>
              <a:t>  tüüpi mäluseadmed. </a:t>
            </a:r>
          </a:p>
          <a:p>
            <a:r>
              <a:rPr lang="et-EE" dirty="0"/>
              <a:t>Tulemusena paranes süsteemi tootlikus ja töökindlus.</a:t>
            </a:r>
          </a:p>
          <a:p>
            <a:r>
              <a:rPr lang="et-EE" dirty="0"/>
              <a:t>Uuendatud tehnilisel baasil suurendati telemõõtmiste ja signaalide arvu 1024 </a:t>
            </a:r>
            <a:r>
              <a:rPr lang="et-EE" dirty="0" err="1"/>
              <a:t>ni</a:t>
            </a:r>
            <a:r>
              <a:rPr lang="et-EE" dirty="0"/>
              <a:t>.</a:t>
            </a:r>
          </a:p>
          <a:p>
            <a:r>
              <a:rPr lang="et-EE" dirty="0"/>
              <a:t> Tehti algust mõõtmiste </a:t>
            </a:r>
            <a:r>
              <a:rPr lang="et-EE" dirty="0" err="1"/>
              <a:t>estimeerimise</a:t>
            </a:r>
            <a:r>
              <a:rPr lang="et-EE" dirty="0"/>
              <a:t> ja ekspertsüsteemi loomisega.</a:t>
            </a:r>
          </a:p>
          <a:p>
            <a:r>
              <a:rPr lang="et-EE" dirty="0"/>
              <a:t>07.01.2000 kell 10:00 lülitas hr. </a:t>
            </a:r>
            <a:r>
              <a:rPr lang="et-EE" dirty="0" err="1"/>
              <a:t>Otstavel</a:t>
            </a:r>
            <a:r>
              <a:rPr lang="et-EE" dirty="0"/>
              <a:t> </a:t>
            </a:r>
            <a:r>
              <a:rPr lang="et-EE" dirty="0" err="1"/>
              <a:t>komleksi</a:t>
            </a:r>
            <a:r>
              <a:rPr lang="et-EE" dirty="0"/>
              <a:t> pidulikult välja ja juhtimise võttis üle GE </a:t>
            </a:r>
            <a:r>
              <a:rPr lang="et-EE" dirty="0" err="1"/>
              <a:t>Harrise</a:t>
            </a:r>
            <a:r>
              <a:rPr lang="et-EE" dirty="0"/>
              <a:t> SCADA X21.</a:t>
            </a:r>
            <a:endParaRPr lang="en-US" dirty="0"/>
          </a:p>
        </p:txBody>
      </p:sp>
    </p:spTree>
    <p:extLst>
      <p:ext uri="{BB962C8B-B14F-4D97-AF65-F5344CB8AC3E}">
        <p14:creationId xmlns:p14="http://schemas.microsoft.com/office/powerpoint/2010/main" val="305027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297AD-7DEF-A893-C927-BDC8A9011D31}"/>
              </a:ext>
            </a:extLst>
          </p:cNvPr>
          <p:cNvSpPr>
            <a:spLocks noGrp="1"/>
          </p:cNvSpPr>
          <p:nvPr>
            <p:ph type="title"/>
          </p:nvPr>
        </p:nvSpPr>
        <p:spPr/>
        <p:txBody>
          <a:bodyPr>
            <a:normAutofit/>
          </a:bodyPr>
          <a:lstStyle/>
          <a:p>
            <a:r>
              <a:rPr lang="et-EE" sz="4000" dirty="0"/>
              <a:t>  </a:t>
            </a:r>
            <a:r>
              <a:rPr lang="et-EE" sz="4000" b="1" dirty="0"/>
              <a:t>Kaugtöö</a:t>
            </a:r>
            <a:endParaRPr lang="en-US" sz="4000" b="1" dirty="0"/>
          </a:p>
        </p:txBody>
      </p:sp>
      <p:sp>
        <p:nvSpPr>
          <p:cNvPr id="3" name="Content Placeholder 2">
            <a:extLst>
              <a:ext uri="{FF2B5EF4-FFF2-40B4-BE49-F238E27FC236}">
                <a16:creationId xmlns:a16="http://schemas.microsoft.com/office/drawing/2014/main" id="{457F54E7-DA58-073D-2834-BFA8BF51641F}"/>
              </a:ext>
            </a:extLst>
          </p:cNvPr>
          <p:cNvSpPr>
            <a:spLocks noGrp="1"/>
          </p:cNvSpPr>
          <p:nvPr>
            <p:ph idx="1"/>
          </p:nvPr>
        </p:nvSpPr>
        <p:spPr>
          <a:xfrm>
            <a:off x="838200" y="1515979"/>
            <a:ext cx="10515600" cy="4976896"/>
          </a:xfrm>
        </p:spPr>
        <p:txBody>
          <a:bodyPr/>
          <a:lstStyle/>
          <a:p>
            <a:r>
              <a:rPr lang="et-EE" dirty="0"/>
              <a:t>1975.a. käivitati DT jaoks M 222 terminal. </a:t>
            </a:r>
          </a:p>
          <a:p>
            <a:r>
              <a:rPr lang="et-EE" dirty="0"/>
              <a:t>1981. a. võtsime peamajas kasutusele terminali TAP 2. Väikese töökiiruse ja tagasihoidlike trükivõimaluste tõttu ei leidnud see  kasutamist.</a:t>
            </a:r>
          </a:p>
          <a:p>
            <a:r>
              <a:rPr lang="et-EE" dirty="0"/>
              <a:t>1982. a. võtsime kasutusele 8 ekraaniga kuvarijaama EC 7920 ja dialoogisüsteemi </a:t>
            </a:r>
            <a:r>
              <a:rPr lang="et-EE" dirty="0" err="1"/>
              <a:t>Primus</a:t>
            </a:r>
            <a:r>
              <a:rPr lang="et-EE" dirty="0"/>
              <a:t>. See lubas kaheksal inimesel töötada dialoogis arvutiga. </a:t>
            </a:r>
          </a:p>
          <a:p>
            <a:r>
              <a:rPr lang="et-EE" dirty="0"/>
              <a:t>1984. a. saabus firmade TERTA-ORION andmete </a:t>
            </a:r>
            <a:r>
              <a:rPr lang="et-EE" dirty="0" err="1"/>
              <a:t>kaugtöötluse</a:t>
            </a:r>
            <a:r>
              <a:rPr lang="et-EE" dirty="0"/>
              <a:t> süsteem koos kuvarijaamaga AP 64 ja kuus TAP 34.  </a:t>
            </a:r>
          </a:p>
          <a:p>
            <a:pPr marL="0" indent="0">
              <a:buNone/>
            </a:pPr>
            <a:endParaRPr lang="et-EE" dirty="0"/>
          </a:p>
          <a:p>
            <a:endParaRPr lang="en-US" dirty="0"/>
          </a:p>
        </p:txBody>
      </p:sp>
    </p:spTree>
    <p:extLst>
      <p:ext uri="{BB962C8B-B14F-4D97-AF65-F5344CB8AC3E}">
        <p14:creationId xmlns:p14="http://schemas.microsoft.com/office/powerpoint/2010/main" val="3323866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0500-BEAC-5BEB-FD58-D7A4DC49D805}"/>
              </a:ext>
            </a:extLst>
          </p:cNvPr>
          <p:cNvSpPr>
            <a:spLocks noGrp="1"/>
          </p:cNvSpPr>
          <p:nvPr>
            <p:ph type="title"/>
          </p:nvPr>
        </p:nvSpPr>
        <p:spPr>
          <a:xfrm>
            <a:off x="838200" y="365125"/>
            <a:ext cx="10515600" cy="624431"/>
          </a:xfrm>
        </p:spPr>
        <p:txBody>
          <a:bodyPr>
            <a:normAutofit fontScale="90000"/>
          </a:bodyPr>
          <a:lstStyle/>
          <a:p>
            <a:r>
              <a:rPr lang="et-EE" dirty="0"/>
              <a:t>  </a:t>
            </a:r>
            <a:r>
              <a:rPr lang="et-EE" sz="4000" b="1" dirty="0"/>
              <a:t>Kaugtöö</a:t>
            </a:r>
            <a:endParaRPr lang="en-US" dirty="0"/>
          </a:p>
        </p:txBody>
      </p:sp>
      <p:sp>
        <p:nvSpPr>
          <p:cNvPr id="3" name="Content Placeholder 2">
            <a:extLst>
              <a:ext uri="{FF2B5EF4-FFF2-40B4-BE49-F238E27FC236}">
                <a16:creationId xmlns:a16="http://schemas.microsoft.com/office/drawing/2014/main" id="{EC9DD53A-E3C5-2F26-6213-738B2A7EB099}"/>
              </a:ext>
            </a:extLst>
          </p:cNvPr>
          <p:cNvSpPr>
            <a:spLocks noGrp="1"/>
          </p:cNvSpPr>
          <p:nvPr>
            <p:ph idx="1"/>
          </p:nvPr>
        </p:nvSpPr>
        <p:spPr>
          <a:xfrm>
            <a:off x="838200" y="1177447"/>
            <a:ext cx="10515600" cy="4999516"/>
          </a:xfrm>
        </p:spPr>
        <p:txBody>
          <a:bodyPr>
            <a:normAutofit/>
          </a:bodyPr>
          <a:lstStyle/>
          <a:p>
            <a:r>
              <a:rPr lang="et-EE" dirty="0"/>
              <a:t>Peale arvuti operatiivmälu laiendamist paranes kaugtöö võimalus. </a:t>
            </a:r>
          </a:p>
          <a:p>
            <a:r>
              <a:rPr lang="et-EE" dirty="0"/>
              <a:t>AP 64 kuvarid läksid kasutamiseks Estonia pst., terminalid TAP 34 läksid võrkudele eesmärgiga töötamine EC arvutil.</a:t>
            </a:r>
          </a:p>
          <a:p>
            <a:r>
              <a:rPr lang="et-EE" dirty="0"/>
              <a:t>PKV oli ainuke kes alustas TAP 34 </a:t>
            </a:r>
            <a:r>
              <a:rPr lang="et-EE" dirty="0" err="1"/>
              <a:t>ga</a:t>
            </a:r>
            <a:r>
              <a:rPr lang="et-EE" dirty="0"/>
              <a:t> kaugtööd EC arvutil. Teised rakendasid </a:t>
            </a:r>
            <a:r>
              <a:rPr lang="et-EE" dirty="0" err="1"/>
              <a:t>TAP-e</a:t>
            </a:r>
            <a:r>
              <a:rPr lang="et-EE" dirty="0"/>
              <a:t> autonoomses režiimis.</a:t>
            </a:r>
          </a:p>
          <a:p>
            <a:r>
              <a:rPr lang="et-EE" dirty="0"/>
              <a:t>1985. aastal võeti PKV-s kasutusele oma kuvarijaam AP 64 töötamaks arvutiga EC 1033.</a:t>
            </a:r>
          </a:p>
          <a:p>
            <a:r>
              <a:rPr lang="et-EE" dirty="0"/>
              <a:t>Samal aastal lõime TERTA-Orion seadmete vahendusel arvutite vahelise ühenduse ÜDV arvutisüsteemiga.</a:t>
            </a:r>
          </a:p>
          <a:p>
            <a:r>
              <a:rPr lang="et-EE" dirty="0"/>
              <a:t>1987. a. loodi tehnilised võimalused andmevahetuseks OIK ja EC 1033 vahel.  </a:t>
            </a:r>
            <a:endParaRPr lang="en-US" dirty="0"/>
          </a:p>
        </p:txBody>
      </p:sp>
    </p:spTree>
    <p:extLst>
      <p:ext uri="{BB962C8B-B14F-4D97-AF65-F5344CB8AC3E}">
        <p14:creationId xmlns:p14="http://schemas.microsoft.com/office/powerpoint/2010/main" val="1043265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67C7-D215-94A8-0AF0-9AB47F4D063E}"/>
              </a:ext>
            </a:extLst>
          </p:cNvPr>
          <p:cNvSpPr>
            <a:spLocks noGrp="1"/>
          </p:cNvSpPr>
          <p:nvPr>
            <p:ph type="title"/>
          </p:nvPr>
        </p:nvSpPr>
        <p:spPr/>
        <p:txBody>
          <a:bodyPr/>
          <a:lstStyle/>
          <a:p>
            <a:r>
              <a:rPr lang="et-EE" dirty="0"/>
              <a:t>  </a:t>
            </a:r>
            <a:r>
              <a:rPr lang="et-EE" sz="4000" b="1" dirty="0"/>
              <a:t>Joon alla</a:t>
            </a:r>
            <a:r>
              <a:rPr lang="et-EE" b="1" dirty="0"/>
              <a:t> </a:t>
            </a:r>
            <a:endParaRPr lang="en-US" b="1" dirty="0"/>
          </a:p>
        </p:txBody>
      </p:sp>
      <p:sp>
        <p:nvSpPr>
          <p:cNvPr id="3" name="Content Placeholder 2">
            <a:extLst>
              <a:ext uri="{FF2B5EF4-FFF2-40B4-BE49-F238E27FC236}">
                <a16:creationId xmlns:a16="http://schemas.microsoft.com/office/drawing/2014/main" id="{5D00BD35-529B-64E1-4288-87582E1F3ADC}"/>
              </a:ext>
            </a:extLst>
          </p:cNvPr>
          <p:cNvSpPr>
            <a:spLocks noGrp="1"/>
          </p:cNvSpPr>
          <p:nvPr>
            <p:ph idx="1"/>
          </p:nvPr>
        </p:nvSpPr>
        <p:spPr>
          <a:xfrm>
            <a:off x="838200" y="1825625"/>
            <a:ext cx="10668990" cy="4351338"/>
          </a:xfrm>
        </p:spPr>
        <p:txBody>
          <a:bodyPr/>
          <a:lstStyle/>
          <a:p>
            <a:r>
              <a:rPr lang="et-EE" dirty="0"/>
              <a:t>Alates üheksakümnendatest on IT arendatud lähtuvalt äri vajadustest.</a:t>
            </a:r>
          </a:p>
          <a:p>
            <a:r>
              <a:rPr lang="et-EE" dirty="0"/>
              <a:t> 1996. a. täitus 25 aastat IT juurutamisest Eesti Energias. </a:t>
            </a:r>
          </a:p>
          <a:p>
            <a:r>
              <a:rPr lang="et-EE" dirty="0"/>
              <a:t>Suurarvutite töö viidi üle võrgutatud personaalarvutitele ja serveritele. </a:t>
            </a:r>
          </a:p>
          <a:p>
            <a:r>
              <a:rPr lang="et-EE" dirty="0"/>
              <a:t>Allasutuste kohtvõrgud olid liitunud Eesti Energia laivõrguga ja ühendatud püsiühendusega internetiga.</a:t>
            </a:r>
          </a:p>
          <a:p>
            <a:r>
              <a:rPr lang="et-EE" dirty="0"/>
              <a:t>OIK olulisemad teenused olid tehtud kättesaadavaks laivõrgus.</a:t>
            </a:r>
            <a:endParaRPr lang="en-US" dirty="0"/>
          </a:p>
        </p:txBody>
      </p:sp>
    </p:spTree>
    <p:extLst>
      <p:ext uri="{BB962C8B-B14F-4D97-AF65-F5344CB8AC3E}">
        <p14:creationId xmlns:p14="http://schemas.microsoft.com/office/powerpoint/2010/main" val="345994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3A24-A240-4A3C-63FA-4E6E4F8A59E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58F8851-59F0-5AE2-4C6C-60274155EA80}"/>
              </a:ext>
            </a:extLst>
          </p:cNvPr>
          <p:cNvSpPr>
            <a:spLocks noGrp="1"/>
          </p:cNvSpPr>
          <p:nvPr>
            <p:ph idx="1"/>
          </p:nvPr>
        </p:nvSpPr>
        <p:spPr/>
        <p:txBody>
          <a:bodyPr/>
          <a:lstStyle/>
          <a:p>
            <a:endParaRPr lang="et-EE" dirty="0"/>
          </a:p>
          <a:p>
            <a:endParaRPr lang="et-EE" dirty="0"/>
          </a:p>
          <a:p>
            <a:endParaRPr lang="et-EE" dirty="0"/>
          </a:p>
          <a:p>
            <a:pPr marL="3657600" lvl="8" indent="0">
              <a:buNone/>
            </a:pPr>
            <a:r>
              <a:rPr lang="et-EE" sz="4000" dirty="0"/>
              <a:t>	Tänan</a:t>
            </a:r>
            <a:endParaRPr lang="en-US" sz="4000" dirty="0"/>
          </a:p>
        </p:txBody>
      </p:sp>
    </p:spTree>
    <p:extLst>
      <p:ext uri="{BB962C8B-B14F-4D97-AF65-F5344CB8AC3E}">
        <p14:creationId xmlns:p14="http://schemas.microsoft.com/office/powerpoint/2010/main" val="1581002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3972</TotalTime>
  <Words>1787</Words>
  <Application>Microsoft Office PowerPoint</Application>
  <PresentationFormat>Laiekraan</PresentationFormat>
  <Paragraphs>216</Paragraphs>
  <Slides>29</Slides>
  <Notes>0</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29</vt:i4>
      </vt:variant>
    </vt:vector>
  </HeadingPairs>
  <TitlesOfParts>
    <vt:vector size="34" baseType="lpstr">
      <vt:lpstr>Arial</vt:lpstr>
      <vt:lpstr>Calibri</vt:lpstr>
      <vt:lpstr>Calibri Light</vt:lpstr>
      <vt:lpstr>Times New Roman</vt:lpstr>
      <vt:lpstr>Office Theme</vt:lpstr>
      <vt:lpstr> Kalle Saarend  21.03.1925 -13.02.2012  </vt:lpstr>
      <vt:lpstr> Eessõna asemel</vt:lpstr>
      <vt:lpstr>Teenistuskäik</vt:lpstr>
      <vt:lpstr>Insenerina</vt:lpstr>
      <vt:lpstr>PowerPointi esitlus</vt:lpstr>
      <vt:lpstr>  AJS mitmekihilisus</vt:lpstr>
      <vt:lpstr>Lähtepositsioon 1971. aastal </vt:lpstr>
      <vt:lpstr> Asjade algus</vt:lpstr>
      <vt:lpstr> AJS olemusest</vt:lpstr>
      <vt:lpstr> Esimesed sammud</vt:lpstr>
      <vt:lpstr> Ruumid</vt:lpstr>
      <vt:lpstr> M 222</vt:lpstr>
      <vt:lpstr>  Rakendamine </vt:lpstr>
      <vt:lpstr>  AJS I järjekorra ettevalmistamine</vt:lpstr>
      <vt:lpstr> AJS I järjekorra esitamine</vt:lpstr>
      <vt:lpstr>  Nüüd siis AJS II järjekord</vt:lpstr>
      <vt:lpstr> AJS II järjekorra ettevalmistus</vt:lpstr>
      <vt:lpstr>  EC 1033</vt:lpstr>
      <vt:lpstr>  Üleminek uuele põlvkonnale</vt:lpstr>
      <vt:lpstr>  AJS II järjekorra esitamine</vt:lpstr>
      <vt:lpstr> AJS III järjekorra eeldused</vt:lpstr>
      <vt:lpstr> OIK </vt:lpstr>
      <vt:lpstr> OIK</vt:lpstr>
      <vt:lpstr>  OIK </vt:lpstr>
      <vt:lpstr> OIK</vt:lpstr>
      <vt:lpstr>  Kaugtöö</vt:lpstr>
      <vt:lpstr>  Kaugtöö</vt:lpstr>
      <vt:lpstr>  Joon alla </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Kalle Saarend</dc:title>
  <dc:creator>Ants Hinno</dc:creator>
  <cp:lastModifiedBy>Lembit Berkis</cp:lastModifiedBy>
  <cp:revision>8</cp:revision>
  <dcterms:created xsi:type="dcterms:W3CDTF">2024-02-06T11:51:08Z</dcterms:created>
  <dcterms:modified xsi:type="dcterms:W3CDTF">2024-04-16T20:03:02Z</dcterms:modified>
  <cp:contentStatus>Lõplik</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